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61" r:id="rId3"/>
    <p:sldId id="275" r:id="rId4"/>
    <p:sldId id="276" r:id="rId5"/>
    <p:sldId id="277" r:id="rId6"/>
    <p:sldId id="278" r:id="rId7"/>
    <p:sldId id="266" r:id="rId8"/>
    <p:sldId id="279" r:id="rId9"/>
    <p:sldId id="257" r:id="rId10"/>
    <p:sldId id="280" r:id="rId11"/>
    <p:sldId id="281" r:id="rId12"/>
    <p:sldId id="258" r:id="rId13"/>
    <p:sldId id="269" r:id="rId14"/>
    <p:sldId id="270" r:id="rId15"/>
    <p:sldId id="272" r:id="rId16"/>
    <p:sldId id="260" r:id="rId17"/>
    <p:sldId id="259" r:id="rId18"/>
    <p:sldId id="262" r:id="rId19"/>
    <p:sldId id="282" r:id="rId20"/>
    <p:sldId id="268" r:id="rId21"/>
    <p:sldId id="283" r:id="rId22"/>
    <p:sldId id="263" r:id="rId23"/>
  </p:sldIdLst>
  <p:sldSz cx="18288000" cy="10287000"/>
  <p:notesSz cx="6858000" cy="9144000"/>
  <p:embeddedFontLst>
    <p:embeddedFont>
      <p:font typeface="Inter" panose="020B0604020202020204" charset="0"/>
      <p:regular r:id="rId25"/>
    </p:embeddedFont>
    <p:embeddedFont>
      <p:font typeface="Lato Heavy Bold" panose="020B0604020202020204" charset="0"/>
      <p:regular r:id="rId26"/>
    </p:embeddedFont>
    <p:embeddedFont>
      <p:font typeface="Dream Avenue" panose="020B0604020202020204" charset="0"/>
      <p:regular r:id="rId27"/>
    </p:embeddedFont>
    <p:embeddedFont>
      <p:font typeface="DM Sans" panose="020B0604020202020204" charset="0"/>
      <p:regular r:id="rId28"/>
    </p:embeddedFont>
    <p:embeddedFont>
      <p:font typeface="Montserrat" panose="00000500000000000000" pitchFamily="2" charset="0"/>
      <p:regular r:id="rId29"/>
      <p:bold r:id="rId30"/>
      <p:italic r:id="rId31"/>
      <p:boldItalic r:id="rId32"/>
    </p:embeddedFont>
    <p:embeddedFont>
      <p:font typeface="The Seasons Bold" panose="020B0604020202020204" charset="0"/>
      <p:regular r:id="rId33"/>
    </p:embeddedFont>
    <p:embeddedFont>
      <p:font typeface="Calibri" panose="020F0502020204030204" pitchFamily="34" charset="0"/>
      <p:regular r:id="rId34"/>
      <p:bold r:id="rId35"/>
      <p:italic r:id="rId36"/>
      <p:boldItalic r:id="rId37"/>
    </p:embeddedFont>
    <p:embeddedFont>
      <p:font typeface="Cambria" panose="02040503050406030204" pitchFamily="18" charset="0"/>
      <p:regular r:id="rId38"/>
      <p:bold r:id="rId39"/>
      <p:italic r:id="rId40"/>
      <p:boldItalic r:id="rId41"/>
    </p:embeddedFont>
    <p:embeddedFont>
      <p:font typeface="Inter Bold" panose="020B0604020202020204" charset="0"/>
      <p:regular r:id="rId42"/>
    </p:embeddedFont>
    <p:embeddedFont>
      <p:font typeface="ABeeZee" panose="020B0604020202020204" charset="0"/>
      <p:regular r:id="rId43"/>
    </p:embeddedFont>
    <p:embeddedFont>
      <p:font typeface="League Spartan" panose="020B0604020202020204" charset="0"/>
      <p:regular r:id="rId44"/>
    </p:embeddedFont>
    <p:embeddedFont>
      <p:font typeface="TAN Meringue" charset="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222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86" autoAdjust="0"/>
    <p:restoredTop sz="94622" autoAdjust="0"/>
  </p:normalViewPr>
  <p:slideViewPr>
    <p:cSldViewPr>
      <p:cViewPr varScale="1">
        <p:scale>
          <a:sx n="55" d="100"/>
          <a:sy n="55" d="100"/>
        </p:scale>
        <p:origin x="638"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DAEEDE-2552-44DB-94A3-628763935409}" type="datetimeFigureOut">
              <a:rPr lang="en-US" smtClean="0"/>
              <a:t>12/5/2023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C5B085-C08F-4B6B-A8C7-8C12AE891D75}" type="slidenum">
              <a:rPr lang="en-US" smtClean="0"/>
              <a:t>‹#›</a:t>
            </a:fld>
            <a:endParaRPr lang="en-US"/>
          </a:p>
        </p:txBody>
      </p:sp>
    </p:spTree>
    <p:extLst>
      <p:ext uri="{BB962C8B-B14F-4D97-AF65-F5344CB8AC3E}">
        <p14:creationId xmlns:p14="http://schemas.microsoft.com/office/powerpoint/2010/main" val="4120126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C5B085-C08F-4B6B-A8C7-8C12AE891D75}" type="slidenum">
              <a:rPr lang="en-US" smtClean="0"/>
              <a:t>3</a:t>
            </a:fld>
            <a:endParaRPr lang="en-US"/>
          </a:p>
        </p:txBody>
      </p:sp>
    </p:spTree>
    <p:extLst>
      <p:ext uri="{BB962C8B-B14F-4D97-AF65-F5344CB8AC3E}">
        <p14:creationId xmlns:p14="http://schemas.microsoft.com/office/powerpoint/2010/main" val="3431270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C5B085-C08F-4B6B-A8C7-8C12AE891D75}" type="slidenum">
              <a:rPr lang="en-US" smtClean="0"/>
              <a:t>10</a:t>
            </a:fld>
            <a:endParaRPr lang="en-US"/>
          </a:p>
        </p:txBody>
      </p:sp>
    </p:spTree>
    <p:extLst>
      <p:ext uri="{BB962C8B-B14F-4D97-AF65-F5344CB8AC3E}">
        <p14:creationId xmlns:p14="http://schemas.microsoft.com/office/powerpoint/2010/main" val="2599739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C5B085-C08F-4B6B-A8C7-8C12AE891D75}" type="slidenum">
              <a:rPr lang="en-US" smtClean="0"/>
              <a:t>11</a:t>
            </a:fld>
            <a:endParaRPr lang="en-US"/>
          </a:p>
        </p:txBody>
      </p:sp>
    </p:spTree>
    <p:extLst>
      <p:ext uri="{BB962C8B-B14F-4D97-AF65-F5344CB8AC3E}">
        <p14:creationId xmlns:p14="http://schemas.microsoft.com/office/powerpoint/2010/main" val="3988263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C5B085-C08F-4B6B-A8C7-8C12AE891D75}" type="slidenum">
              <a:rPr lang="en-US" smtClean="0"/>
              <a:t>16</a:t>
            </a:fld>
            <a:endParaRPr lang="en-US"/>
          </a:p>
        </p:txBody>
      </p:sp>
    </p:spTree>
    <p:extLst>
      <p:ext uri="{BB962C8B-B14F-4D97-AF65-F5344CB8AC3E}">
        <p14:creationId xmlns:p14="http://schemas.microsoft.com/office/powerpoint/2010/main" val="2981609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C5B085-C08F-4B6B-A8C7-8C12AE891D75}" type="slidenum">
              <a:rPr lang="en-US" smtClean="0"/>
              <a:t>19</a:t>
            </a:fld>
            <a:endParaRPr lang="en-US"/>
          </a:p>
        </p:txBody>
      </p:sp>
    </p:spTree>
    <p:extLst>
      <p:ext uri="{BB962C8B-B14F-4D97-AF65-F5344CB8AC3E}">
        <p14:creationId xmlns:p14="http://schemas.microsoft.com/office/powerpoint/2010/main" val="4083212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16.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C1315"/>
        </a:solidFill>
        <a:effectLst/>
      </p:bgPr>
    </p:bg>
    <p:spTree>
      <p:nvGrpSpPr>
        <p:cNvPr id="1" name=""/>
        <p:cNvGrpSpPr/>
        <p:nvPr/>
      </p:nvGrpSpPr>
      <p:grpSpPr>
        <a:xfrm>
          <a:off x="0" y="0"/>
          <a:ext cx="0" cy="0"/>
          <a:chOff x="0" y="0"/>
          <a:chExt cx="0" cy="0"/>
        </a:xfrm>
      </p:grpSpPr>
      <p:grpSp>
        <p:nvGrpSpPr>
          <p:cNvPr id="2" name="Group 2"/>
          <p:cNvGrpSpPr/>
          <p:nvPr/>
        </p:nvGrpSpPr>
        <p:grpSpPr>
          <a:xfrm>
            <a:off x="-292779" y="-1119847"/>
            <a:ext cx="8723893" cy="5822123"/>
            <a:chOff x="0" y="0"/>
            <a:chExt cx="11631857" cy="7762831"/>
          </a:xfrm>
        </p:grpSpPr>
        <p:pic>
          <p:nvPicPr>
            <p:cNvPr id="3" name="Picture 3"/>
            <p:cNvPicPr>
              <a:picLocks noChangeAspect="1"/>
            </p:cNvPicPr>
            <p:nvPr/>
          </p:nvPicPr>
          <p:blipFill>
            <a:blip r:embed="rId2"/>
            <a:srcRect t="11906" b="43602"/>
            <a:stretch>
              <a:fillRect/>
            </a:stretch>
          </p:blipFill>
          <p:spPr>
            <a:xfrm>
              <a:off x="0" y="0"/>
              <a:ext cx="11631857" cy="7762831"/>
            </a:xfrm>
            <a:prstGeom prst="rect">
              <a:avLst/>
            </a:prstGeom>
          </p:spPr>
        </p:pic>
      </p:grpSp>
      <p:grpSp>
        <p:nvGrpSpPr>
          <p:cNvPr id="4" name="Group 4"/>
          <p:cNvGrpSpPr/>
          <p:nvPr/>
        </p:nvGrpSpPr>
        <p:grpSpPr>
          <a:xfrm>
            <a:off x="11419234" y="5143500"/>
            <a:ext cx="7050920" cy="5586672"/>
            <a:chOff x="0" y="0"/>
            <a:chExt cx="9401227" cy="7448896"/>
          </a:xfrm>
        </p:grpSpPr>
        <p:pic>
          <p:nvPicPr>
            <p:cNvPr id="5" name="Picture 5"/>
            <p:cNvPicPr>
              <a:picLocks noChangeAspect="1"/>
            </p:cNvPicPr>
            <p:nvPr/>
          </p:nvPicPr>
          <p:blipFill>
            <a:blip r:embed="rId3"/>
            <a:srcRect l="7993" t="1135" r="22416" b="62105"/>
            <a:stretch>
              <a:fillRect/>
            </a:stretch>
          </p:blipFill>
          <p:spPr>
            <a:xfrm>
              <a:off x="0" y="0"/>
              <a:ext cx="9401227" cy="7448896"/>
            </a:xfrm>
            <a:prstGeom prst="rect">
              <a:avLst/>
            </a:prstGeom>
          </p:spPr>
        </p:pic>
      </p:grpSp>
      <p:grpSp>
        <p:nvGrpSpPr>
          <p:cNvPr id="6" name="Group 6"/>
          <p:cNvGrpSpPr/>
          <p:nvPr/>
        </p:nvGrpSpPr>
        <p:grpSpPr>
          <a:xfrm>
            <a:off x="6466835" y="1791215"/>
            <a:ext cx="6868741" cy="6704570"/>
            <a:chOff x="0" y="0"/>
            <a:chExt cx="9158322" cy="8939426"/>
          </a:xfrm>
        </p:grpSpPr>
        <p:pic>
          <p:nvPicPr>
            <p:cNvPr id="7" name="Picture 7"/>
            <p:cNvPicPr>
              <a:picLocks noChangeAspect="1"/>
            </p:cNvPicPr>
            <p:nvPr/>
          </p:nvPicPr>
          <p:blipFill>
            <a:blip r:embed="rId4"/>
            <a:srcRect t="2801" b="32125"/>
            <a:stretch>
              <a:fillRect/>
            </a:stretch>
          </p:blipFill>
          <p:spPr>
            <a:xfrm>
              <a:off x="0" y="0"/>
              <a:ext cx="9158322" cy="8939426"/>
            </a:xfrm>
            <a:prstGeom prst="rect">
              <a:avLst/>
            </a:prstGeom>
          </p:spPr>
        </p:pic>
      </p:grpSp>
      <p:grpSp>
        <p:nvGrpSpPr>
          <p:cNvPr id="8" name="Group 8"/>
          <p:cNvGrpSpPr/>
          <p:nvPr/>
        </p:nvGrpSpPr>
        <p:grpSpPr>
          <a:xfrm>
            <a:off x="1028700" y="7010768"/>
            <a:ext cx="3546181" cy="2247532"/>
            <a:chOff x="0" y="0"/>
            <a:chExt cx="4728241" cy="2996710"/>
          </a:xfrm>
        </p:grpSpPr>
        <p:pic>
          <p:nvPicPr>
            <p:cNvPr id="9" name="Picture 9"/>
            <p:cNvPicPr>
              <a:picLocks noChangeAspect="1"/>
            </p:cNvPicPr>
            <p:nvPr/>
          </p:nvPicPr>
          <p:blipFill>
            <a:blip r:embed="rId5"/>
            <a:srcRect t="17197" b="40549"/>
            <a:stretch>
              <a:fillRect/>
            </a:stretch>
          </p:blipFill>
          <p:spPr>
            <a:xfrm>
              <a:off x="0" y="0"/>
              <a:ext cx="4728241" cy="2996710"/>
            </a:xfrm>
            <a:prstGeom prst="rect">
              <a:avLst/>
            </a:prstGeom>
          </p:spPr>
        </p:pic>
      </p:grpSp>
      <p:grpSp>
        <p:nvGrpSpPr>
          <p:cNvPr id="10" name="Group 10"/>
          <p:cNvGrpSpPr/>
          <p:nvPr/>
        </p:nvGrpSpPr>
        <p:grpSpPr>
          <a:xfrm>
            <a:off x="15168368" y="1028700"/>
            <a:ext cx="2090932" cy="2040957"/>
            <a:chOff x="0" y="0"/>
            <a:chExt cx="2787910" cy="2721275"/>
          </a:xfrm>
        </p:grpSpPr>
        <p:pic>
          <p:nvPicPr>
            <p:cNvPr id="11" name="Picture 11"/>
            <p:cNvPicPr>
              <a:picLocks noChangeAspect="1"/>
            </p:cNvPicPr>
            <p:nvPr/>
          </p:nvPicPr>
          <p:blipFill>
            <a:blip r:embed="rId6"/>
            <a:srcRect t="28603" b="6323"/>
            <a:stretch>
              <a:fillRect/>
            </a:stretch>
          </p:blipFill>
          <p:spPr>
            <a:xfrm>
              <a:off x="0" y="0"/>
              <a:ext cx="2787910" cy="2721275"/>
            </a:xfrm>
            <a:prstGeom prst="rect">
              <a:avLst/>
            </a:prstGeom>
          </p:spPr>
        </p:pic>
      </p:grpSp>
      <p:sp>
        <p:nvSpPr>
          <p:cNvPr id="12" name="TextBox 12"/>
          <p:cNvSpPr txBox="1"/>
          <p:nvPr/>
        </p:nvSpPr>
        <p:spPr>
          <a:xfrm>
            <a:off x="1028700" y="3385500"/>
            <a:ext cx="16230600" cy="4092445"/>
          </a:xfrm>
          <a:prstGeom prst="rect">
            <a:avLst/>
          </a:prstGeom>
        </p:spPr>
        <p:txBody>
          <a:bodyPr lIns="0" tIns="0" rIns="0" bIns="0" rtlCol="0" anchor="t">
            <a:spAutoFit/>
          </a:bodyPr>
          <a:lstStyle/>
          <a:p>
            <a:pPr algn="ctr">
              <a:lnSpc>
                <a:spcPts val="30619"/>
              </a:lnSpc>
            </a:pPr>
            <a:r>
              <a:rPr lang="en-US" sz="30619" smtClean="0">
                <a:solidFill>
                  <a:srgbClr val="FFFFFF"/>
                </a:solidFill>
                <a:latin typeface="Dream Avenue"/>
              </a:rPr>
              <a:t>THE CIU</a:t>
            </a:r>
            <a:endParaRPr lang="en-US" sz="30619">
              <a:solidFill>
                <a:srgbClr val="FFFFFF"/>
              </a:solidFill>
              <a:latin typeface="Dream Avenue"/>
            </a:endParaRPr>
          </a:p>
        </p:txBody>
      </p:sp>
      <p:sp>
        <p:nvSpPr>
          <p:cNvPr id="13" name="TextBox 13"/>
          <p:cNvSpPr txBox="1"/>
          <p:nvPr/>
        </p:nvSpPr>
        <p:spPr>
          <a:xfrm>
            <a:off x="4050967" y="6615163"/>
            <a:ext cx="10186065" cy="624204"/>
          </a:xfrm>
          <a:prstGeom prst="rect">
            <a:avLst/>
          </a:prstGeom>
        </p:spPr>
        <p:txBody>
          <a:bodyPr lIns="0" tIns="0" rIns="0" bIns="0" rtlCol="0" anchor="t">
            <a:spAutoFit/>
          </a:bodyPr>
          <a:lstStyle/>
          <a:p>
            <a:pPr algn="ctr">
              <a:lnSpc>
                <a:spcPts val="4699"/>
              </a:lnSpc>
            </a:pPr>
            <a:r>
              <a:rPr lang="en-US" sz="4699">
                <a:solidFill>
                  <a:srgbClr val="FFFFFF"/>
                </a:solidFill>
                <a:latin typeface="Dream Avenue"/>
              </a:rPr>
              <a:t>FASHION COLLECTION</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BB9678"/>
            </a:solidFill>
          </p:spPr>
        </p:sp>
      </p:grpSp>
      <p:sp>
        <p:nvSpPr>
          <p:cNvPr id="5" name="Rectangle 4"/>
          <p:cNvSpPr/>
          <p:nvPr/>
        </p:nvSpPr>
        <p:spPr>
          <a:xfrm>
            <a:off x="2514600" y="2632875"/>
            <a:ext cx="13487400" cy="6093976"/>
          </a:xfrm>
          <a:prstGeom prst="rect">
            <a:avLst/>
          </a:prstGeom>
        </p:spPr>
        <p:txBody>
          <a:bodyPr wrap="square">
            <a:spAutoFit/>
          </a:bodyPr>
          <a:lstStyle/>
          <a:p>
            <a:pPr marL="457200" indent="-457200" algn="just">
              <a:buFont typeface="Wingdings" panose="05000000000000000000" pitchFamily="2" charset="2"/>
              <a:buChar char="ü"/>
            </a:pPr>
            <a:r>
              <a:rPr lang="en-US" sz="3000" smtClean="0">
                <a:latin typeface="Cambria" panose="02040503050406030204" pitchFamily="18" charset="0"/>
                <a:ea typeface="Cambria" panose="02040503050406030204" pitchFamily="18" charset="0"/>
              </a:rPr>
              <a:t>Chức năng xem chi tiết sản phẩm: </a:t>
            </a:r>
          </a:p>
          <a:p>
            <a:pPr marL="914400" lvl="1" indent="-457200" algn="just">
              <a:buFont typeface="Arial" panose="020B0604020202020204" pitchFamily="34" charset="0"/>
              <a:buChar char="•"/>
            </a:pPr>
            <a:r>
              <a:rPr lang="en-US" sz="3000" smtClean="0">
                <a:latin typeface="Cambria" panose="02040503050406030204" pitchFamily="18" charset="0"/>
                <a:ea typeface="Cambria" panose="02040503050406030204" pitchFamily="18" charset="0"/>
              </a:rPr>
              <a:t>Khi truy cập vào địa chỉ của website, người dùng có thể trực tiếp chọn các sản phẩm trên trang chủ.</a:t>
            </a:r>
          </a:p>
          <a:p>
            <a:pPr marL="457200" indent="-457200" algn="just">
              <a:buFont typeface="Wingdings" panose="05000000000000000000" pitchFamily="2" charset="2"/>
              <a:buChar char="ü"/>
            </a:pPr>
            <a:r>
              <a:rPr lang="en-US" sz="3000" smtClean="0">
                <a:latin typeface="Cambria" panose="02040503050406030204" pitchFamily="18" charset="0"/>
                <a:ea typeface="Cambria" panose="02040503050406030204" pitchFamily="18" charset="0"/>
              </a:rPr>
              <a:t>Chức năng quản lý giỏ hàng: </a:t>
            </a:r>
          </a:p>
          <a:p>
            <a:pPr marL="914400" lvl="1" indent="-457200" algn="just">
              <a:buFont typeface="Arial" panose="020B0604020202020204" pitchFamily="34" charset="0"/>
              <a:buChar char="•"/>
            </a:pPr>
            <a:r>
              <a:rPr lang="en-US" sz="3000" smtClean="0">
                <a:latin typeface="Cambria" panose="02040503050406030204" pitchFamily="18" charset="0"/>
                <a:ea typeface="Cambria" panose="02040503050406030204" pitchFamily="18" charset="0"/>
              </a:rPr>
              <a:t>Người dùng có thể lựa chọn sản phẩm trực tiếp trên trang chủ sau đó thêm vào giỏ hàng.</a:t>
            </a:r>
          </a:p>
          <a:p>
            <a:pPr marL="914400" lvl="1" indent="-457200" algn="just">
              <a:buFont typeface="Arial" panose="020B0604020202020204" pitchFamily="34" charset="0"/>
              <a:buChar char="•"/>
            </a:pPr>
            <a:r>
              <a:rPr lang="en-US" sz="3000" smtClean="0">
                <a:latin typeface="Cambria" panose="02040503050406030204" pitchFamily="18" charset="0"/>
                <a:ea typeface="Cambria" panose="02040503050406030204" pitchFamily="18" charset="0"/>
              </a:rPr>
              <a:t>Người dùng có thể xóa sản phẩm không mong muốn trong giỏ hoặc cập nhật số lượng sản phẩm trong giỏ hàng.</a:t>
            </a:r>
          </a:p>
          <a:p>
            <a:pPr marL="457200" indent="-457200" algn="just">
              <a:buFont typeface="Wingdings" panose="05000000000000000000" pitchFamily="2" charset="2"/>
              <a:buChar char="ü"/>
            </a:pPr>
            <a:r>
              <a:rPr lang="vi-VN" sz="3000">
                <a:latin typeface="Cambria" panose="02040503050406030204" pitchFamily="18" charset="0"/>
                <a:ea typeface="Cambria" panose="02040503050406030204" pitchFamily="18" charset="0"/>
              </a:rPr>
              <a:t>Chức năng thanh toán</a:t>
            </a:r>
            <a:r>
              <a:rPr lang="vi-VN" sz="3000">
                <a:latin typeface="Cambria" panose="02040503050406030204" pitchFamily="18" charset="0"/>
                <a:ea typeface="Cambria" panose="02040503050406030204" pitchFamily="18" charset="0"/>
              </a:rPr>
              <a:t>: </a:t>
            </a:r>
            <a:endParaRPr lang="en-US" sz="3000">
              <a:latin typeface="Cambria" panose="02040503050406030204" pitchFamily="18" charset="0"/>
              <a:ea typeface="Cambria" panose="02040503050406030204" pitchFamily="18" charset="0"/>
            </a:endParaRPr>
          </a:p>
          <a:p>
            <a:pPr marL="914400" lvl="1" indent="-457200" algn="just">
              <a:buFont typeface="Arial" panose="020B0604020202020204" pitchFamily="34" charset="0"/>
              <a:buChar char="•"/>
            </a:pPr>
            <a:r>
              <a:rPr lang="vi-VN" sz="3000" smtClean="0">
                <a:latin typeface="Cambria" panose="02040503050406030204" pitchFamily="18" charset="0"/>
                <a:ea typeface="Cambria" panose="02040503050406030204" pitchFamily="18" charset="0"/>
              </a:rPr>
              <a:t>Để </a:t>
            </a:r>
            <a:r>
              <a:rPr lang="vi-VN" sz="3000">
                <a:latin typeface="Cambria" panose="02040503050406030204" pitchFamily="18" charset="0"/>
                <a:ea typeface="Cambria" panose="02040503050406030204" pitchFamily="18" charset="0"/>
              </a:rPr>
              <a:t>thanh toán đơn hàng yêu cầu người sử dụng phải đăng ký hoặc đăng nhập tài khoản tại website</a:t>
            </a:r>
          </a:p>
          <a:p>
            <a:pPr marL="914400" lvl="1" indent="-457200" algn="just">
              <a:buFont typeface="Arial" panose="020B0604020202020204" pitchFamily="34" charset="0"/>
              <a:buChar char="•"/>
            </a:pPr>
            <a:r>
              <a:rPr lang="vi-VN" sz="3000">
                <a:latin typeface="Cambria" panose="02040503050406030204" pitchFamily="18" charset="0"/>
                <a:ea typeface="Cambria" panose="02040503050406030204" pitchFamily="18" charset="0"/>
              </a:rPr>
              <a:t>Khi đã lựa chọn 1 hoặc nhiều sản phẩm </a:t>
            </a:r>
            <a:r>
              <a:rPr lang="vi-VN" sz="3000">
                <a:latin typeface="Cambria" panose="02040503050406030204" pitchFamily="18" charset="0"/>
                <a:ea typeface="Cambria" panose="02040503050406030204" pitchFamily="18" charset="0"/>
              </a:rPr>
              <a:t>cần </a:t>
            </a:r>
            <a:r>
              <a:rPr lang="vi-VN" sz="3000" smtClean="0">
                <a:latin typeface="Cambria" panose="02040503050406030204" pitchFamily="18" charset="0"/>
                <a:ea typeface="Cambria" panose="02040503050406030204" pitchFamily="18" charset="0"/>
              </a:rPr>
              <a:t>thanh</a:t>
            </a:r>
            <a:r>
              <a:rPr lang="en-US" sz="3000" smtClean="0">
                <a:latin typeface="Cambria" panose="02040503050406030204" pitchFamily="18" charset="0"/>
                <a:ea typeface="Cambria" panose="02040503050406030204" pitchFamily="18" charset="0"/>
              </a:rPr>
              <a:t> </a:t>
            </a:r>
            <a:r>
              <a:rPr lang="vi-VN" sz="3000" smtClean="0">
                <a:latin typeface="Cambria" panose="02040503050406030204" pitchFamily="18" charset="0"/>
                <a:ea typeface="Cambria" panose="02040503050406030204" pitchFamily="18" charset="0"/>
              </a:rPr>
              <a:t>toán </a:t>
            </a:r>
            <a:r>
              <a:rPr lang="vi-VN" sz="3000">
                <a:latin typeface="Cambria" panose="02040503050406030204" pitchFamily="18" charset="0"/>
                <a:ea typeface="Cambria" panose="02040503050406030204" pitchFamily="18" charset="0"/>
              </a:rPr>
              <a:t>trong giỏ hàng. Người sử dụng thực hiện thanh toán</a:t>
            </a:r>
            <a:endParaRPr lang="en-US" sz="3000">
              <a:latin typeface="Cambria" panose="02040503050406030204" pitchFamily="18" charset="0"/>
              <a:ea typeface="Cambria" panose="02040503050406030204" pitchFamily="18" charset="0"/>
            </a:endParaRPr>
          </a:p>
        </p:txBody>
      </p:sp>
      <p:sp>
        <p:nvSpPr>
          <p:cNvPr id="8" name="Rectangle 7"/>
          <p:cNvSpPr/>
          <p:nvPr/>
        </p:nvSpPr>
        <p:spPr>
          <a:xfrm>
            <a:off x="533400" y="51997"/>
            <a:ext cx="12448408" cy="1938992"/>
          </a:xfrm>
          <a:prstGeom prst="rect">
            <a:avLst/>
          </a:prstGeom>
        </p:spPr>
        <p:txBody>
          <a:bodyPr wrap="none">
            <a:spAutoFit/>
          </a:bodyPr>
          <a:lstStyle/>
          <a:p>
            <a:pPr>
              <a:lnSpc>
                <a:spcPct val="150000"/>
              </a:lnSpc>
            </a:pPr>
            <a:r>
              <a:rPr lang="en-US" sz="8000" b="1">
                <a:latin typeface="Cambria" panose="02040503050406030204" pitchFamily="18" charset="0"/>
                <a:ea typeface="Cambria" panose="02040503050406030204" pitchFamily="18" charset="0"/>
              </a:rPr>
              <a:t>4</a:t>
            </a:r>
            <a:r>
              <a:rPr lang="en-US" sz="8000" b="1" smtClean="0">
                <a:latin typeface="Cambria" panose="02040503050406030204" pitchFamily="18" charset="0"/>
                <a:ea typeface="Cambria" panose="02040503050406030204" pitchFamily="18" charset="0"/>
              </a:rPr>
              <a:t>. PHÂN </a:t>
            </a:r>
            <a:r>
              <a:rPr lang="en-US" sz="8000" b="1">
                <a:latin typeface="Cambria" panose="02040503050406030204" pitchFamily="18" charset="0"/>
                <a:ea typeface="Cambria" panose="02040503050406030204" pitchFamily="18" charset="0"/>
              </a:rPr>
              <a:t>TÍCH </a:t>
            </a:r>
            <a:r>
              <a:rPr lang="en-US" sz="8000" b="1" smtClean="0">
                <a:latin typeface="Cambria" panose="02040503050406030204" pitchFamily="18" charset="0"/>
                <a:ea typeface="Cambria" panose="02040503050406030204" pitchFamily="18" charset="0"/>
              </a:rPr>
              <a:t>CHỨC NĂNG</a:t>
            </a:r>
            <a:endParaRPr lang="en-US" sz="8000" b="1">
              <a:latin typeface="Cambria" panose="02040503050406030204" pitchFamily="18" charset="0"/>
              <a:ea typeface="Cambria" panose="02040503050406030204" pitchFamily="18" charset="0"/>
            </a:endParaRPr>
          </a:p>
        </p:txBody>
      </p:sp>
      <p:sp>
        <p:nvSpPr>
          <p:cNvPr id="10" name="TextBox 9"/>
          <p:cNvSpPr txBox="1"/>
          <p:nvPr/>
        </p:nvSpPr>
        <p:spPr>
          <a:xfrm>
            <a:off x="1447800" y="1722099"/>
            <a:ext cx="8229600" cy="861774"/>
          </a:xfrm>
          <a:prstGeom prst="rect">
            <a:avLst/>
          </a:prstGeom>
          <a:noFill/>
        </p:spPr>
        <p:txBody>
          <a:bodyPr wrap="square" rtlCol="0">
            <a:spAutoFit/>
          </a:bodyPr>
          <a:lstStyle/>
          <a:p>
            <a:r>
              <a:rPr lang="en-US" sz="5000" b="1" smtClean="0">
                <a:latin typeface="Cambria" panose="02040503050406030204" pitchFamily="18" charset="0"/>
                <a:ea typeface="Cambria" panose="02040503050406030204" pitchFamily="18" charset="0"/>
              </a:rPr>
              <a:t>4.1 PHÍA NGƯỜI DÙNG  </a:t>
            </a:r>
            <a:endParaRPr lang="en-US" sz="5000" b="1">
              <a:latin typeface="Cambria" panose="02040503050406030204" pitchFamily="18" charset="0"/>
              <a:ea typeface="Cambria" panose="02040503050406030204" pitchFamily="18" charset="0"/>
            </a:endParaRPr>
          </a:p>
        </p:txBody>
      </p:sp>
      <p:sp>
        <p:nvSpPr>
          <p:cNvPr id="11" name="TextBox 7"/>
          <p:cNvSpPr txBox="1"/>
          <p:nvPr/>
        </p:nvSpPr>
        <p:spPr>
          <a:xfrm>
            <a:off x="15156523" y="-125248"/>
            <a:ext cx="5048550" cy="1279196"/>
          </a:xfrm>
          <a:prstGeom prst="rect">
            <a:avLst/>
          </a:prstGeom>
        </p:spPr>
        <p:txBody>
          <a:bodyPr lIns="0" tIns="0" rIns="0" bIns="0" rtlCol="0" anchor="t">
            <a:spAutoFit/>
          </a:bodyPr>
          <a:lstStyle/>
          <a:p>
            <a:pPr>
              <a:lnSpc>
                <a:spcPts val="10515"/>
              </a:lnSpc>
            </a:pPr>
            <a:r>
              <a:rPr lang="en-US" sz="7000">
                <a:latin typeface="Dream Avenue"/>
              </a:rPr>
              <a:t>The </a:t>
            </a:r>
            <a:r>
              <a:rPr lang="en-US" sz="7000" smtClean="0">
                <a:latin typeface="Dream Avenue"/>
              </a:rPr>
              <a:t>Ciu</a:t>
            </a:r>
            <a:endParaRPr lang="en-US" sz="7000">
              <a:latin typeface="Dream Avenue"/>
            </a:endParaRPr>
          </a:p>
        </p:txBody>
      </p:sp>
    </p:spTree>
    <p:extLst>
      <p:ext uri="{BB962C8B-B14F-4D97-AF65-F5344CB8AC3E}">
        <p14:creationId xmlns:p14="http://schemas.microsoft.com/office/powerpoint/2010/main" val="2260205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BB9678"/>
            </a:solidFill>
          </p:spPr>
        </p:sp>
      </p:grpSp>
      <p:sp>
        <p:nvSpPr>
          <p:cNvPr id="8" name="Rectangle 7"/>
          <p:cNvSpPr/>
          <p:nvPr/>
        </p:nvSpPr>
        <p:spPr>
          <a:xfrm>
            <a:off x="533400" y="51997"/>
            <a:ext cx="12448408" cy="1938992"/>
          </a:xfrm>
          <a:prstGeom prst="rect">
            <a:avLst/>
          </a:prstGeom>
        </p:spPr>
        <p:txBody>
          <a:bodyPr wrap="none">
            <a:spAutoFit/>
          </a:bodyPr>
          <a:lstStyle/>
          <a:p>
            <a:pPr>
              <a:lnSpc>
                <a:spcPct val="150000"/>
              </a:lnSpc>
            </a:pPr>
            <a:r>
              <a:rPr lang="en-US" sz="8000" b="1">
                <a:latin typeface="Cambria" panose="02040503050406030204" pitchFamily="18" charset="0"/>
                <a:ea typeface="Cambria" panose="02040503050406030204" pitchFamily="18" charset="0"/>
              </a:rPr>
              <a:t>4</a:t>
            </a:r>
            <a:r>
              <a:rPr lang="en-US" sz="8000" b="1" smtClean="0">
                <a:latin typeface="Cambria" panose="02040503050406030204" pitchFamily="18" charset="0"/>
                <a:ea typeface="Cambria" panose="02040503050406030204" pitchFamily="18" charset="0"/>
              </a:rPr>
              <a:t>. PHÂN </a:t>
            </a:r>
            <a:r>
              <a:rPr lang="en-US" sz="8000" b="1">
                <a:latin typeface="Cambria" panose="02040503050406030204" pitchFamily="18" charset="0"/>
                <a:ea typeface="Cambria" panose="02040503050406030204" pitchFamily="18" charset="0"/>
              </a:rPr>
              <a:t>TÍCH </a:t>
            </a:r>
            <a:r>
              <a:rPr lang="en-US" sz="8000" b="1" smtClean="0">
                <a:latin typeface="Cambria" panose="02040503050406030204" pitchFamily="18" charset="0"/>
                <a:ea typeface="Cambria" panose="02040503050406030204" pitchFamily="18" charset="0"/>
              </a:rPr>
              <a:t>CHỨC NĂNG</a:t>
            </a:r>
            <a:endParaRPr lang="en-US" sz="8000" b="1">
              <a:latin typeface="Cambria" panose="02040503050406030204" pitchFamily="18" charset="0"/>
              <a:ea typeface="Cambria" panose="02040503050406030204" pitchFamily="18" charset="0"/>
            </a:endParaRPr>
          </a:p>
        </p:txBody>
      </p:sp>
      <p:sp>
        <p:nvSpPr>
          <p:cNvPr id="10" name="TextBox 9"/>
          <p:cNvSpPr txBox="1"/>
          <p:nvPr/>
        </p:nvSpPr>
        <p:spPr>
          <a:xfrm>
            <a:off x="1447800" y="1722099"/>
            <a:ext cx="8229600" cy="861774"/>
          </a:xfrm>
          <a:prstGeom prst="rect">
            <a:avLst/>
          </a:prstGeom>
          <a:noFill/>
        </p:spPr>
        <p:txBody>
          <a:bodyPr wrap="square" rtlCol="0">
            <a:spAutoFit/>
          </a:bodyPr>
          <a:lstStyle/>
          <a:p>
            <a:r>
              <a:rPr lang="en-US" sz="5000" b="1" smtClean="0">
                <a:latin typeface="Cambria" panose="02040503050406030204" pitchFamily="18" charset="0"/>
                <a:ea typeface="Cambria" panose="02040503050406030204" pitchFamily="18" charset="0"/>
              </a:rPr>
              <a:t>4.2 PHÍA QUẢN TRỊ VIÊN  </a:t>
            </a:r>
            <a:endParaRPr lang="en-US" sz="5000" b="1">
              <a:latin typeface="Cambria" panose="02040503050406030204" pitchFamily="18" charset="0"/>
              <a:ea typeface="Cambria" panose="02040503050406030204" pitchFamily="18" charset="0"/>
            </a:endParaRPr>
          </a:p>
        </p:txBody>
      </p:sp>
      <p:sp>
        <p:nvSpPr>
          <p:cNvPr id="6" name="Rectangle 5"/>
          <p:cNvSpPr/>
          <p:nvPr/>
        </p:nvSpPr>
        <p:spPr>
          <a:xfrm>
            <a:off x="2514600" y="2967692"/>
            <a:ext cx="13258800" cy="4939814"/>
          </a:xfrm>
          <a:prstGeom prst="rect">
            <a:avLst/>
          </a:prstGeom>
        </p:spPr>
        <p:txBody>
          <a:bodyPr wrap="square">
            <a:spAutoFit/>
          </a:bodyPr>
          <a:lstStyle/>
          <a:p>
            <a:pPr marL="457200" indent="-457200" algn="just">
              <a:buFont typeface="Wingdings" panose="05000000000000000000" pitchFamily="2" charset="2"/>
              <a:buChar char="ü"/>
            </a:pPr>
            <a:r>
              <a:rPr lang="en-US" sz="3500" smtClean="0">
                <a:latin typeface="Cambria" panose="02040503050406030204" pitchFamily="18" charset="0"/>
                <a:ea typeface="Cambria" panose="02040503050406030204" pitchFamily="18" charset="0"/>
              </a:rPr>
              <a:t>Chức </a:t>
            </a:r>
            <a:r>
              <a:rPr lang="en-US" sz="3500">
                <a:latin typeface="Cambria" panose="02040503050406030204" pitchFamily="18" charset="0"/>
                <a:ea typeface="Cambria" panose="02040503050406030204" pitchFamily="18" charset="0"/>
              </a:rPr>
              <a:t>năng quản lý danh mục</a:t>
            </a:r>
            <a:r>
              <a:rPr lang="en-US" sz="3500">
                <a:latin typeface="Cambria" panose="02040503050406030204" pitchFamily="18" charset="0"/>
                <a:ea typeface="Cambria" panose="02040503050406030204" pitchFamily="18" charset="0"/>
              </a:rPr>
              <a:t>: </a:t>
            </a:r>
            <a:endParaRPr lang="en-US" sz="3500">
              <a:latin typeface="Cambria" panose="02040503050406030204" pitchFamily="18" charset="0"/>
              <a:ea typeface="Cambria" panose="02040503050406030204" pitchFamily="18" charset="0"/>
            </a:endParaRPr>
          </a:p>
          <a:p>
            <a:pPr marL="914400" lvl="1" indent="-457200" algn="just">
              <a:buFont typeface="Arial" panose="020B0604020202020204" pitchFamily="34" charset="0"/>
              <a:buChar char="•"/>
            </a:pPr>
            <a:r>
              <a:rPr lang="en-US" sz="3500" smtClean="0">
                <a:latin typeface="Cambria" panose="02040503050406030204" pitchFamily="18" charset="0"/>
                <a:ea typeface="Cambria" panose="02040503050406030204" pitchFamily="18" charset="0"/>
              </a:rPr>
              <a:t>Admin </a:t>
            </a:r>
            <a:r>
              <a:rPr lang="en-US" sz="3500">
                <a:latin typeface="Cambria" panose="02040503050406030204" pitchFamily="18" charset="0"/>
                <a:ea typeface="Cambria" panose="02040503050406030204" pitchFamily="18" charset="0"/>
              </a:rPr>
              <a:t>có thể thêm, sửa, xóa danh mục sản phẩm.</a:t>
            </a:r>
          </a:p>
          <a:p>
            <a:pPr marL="914400" lvl="1" indent="-457200" algn="just">
              <a:buFont typeface="Arial" panose="020B0604020202020204" pitchFamily="34" charset="0"/>
              <a:buChar char="•"/>
            </a:pPr>
            <a:r>
              <a:rPr lang="en-US" sz="3500" smtClean="0">
                <a:latin typeface="Cambria" panose="02040503050406030204" pitchFamily="18" charset="0"/>
                <a:ea typeface="Cambria" panose="02040503050406030204" pitchFamily="18" charset="0"/>
              </a:rPr>
              <a:t>Cập </a:t>
            </a:r>
            <a:r>
              <a:rPr lang="en-US" sz="3500">
                <a:latin typeface="Cambria" panose="02040503050406030204" pitchFamily="18" charset="0"/>
                <a:ea typeface="Cambria" panose="02040503050406030204" pitchFamily="18" charset="0"/>
              </a:rPr>
              <a:t>nhật trạng thái public/private của danh</a:t>
            </a:r>
          </a:p>
          <a:p>
            <a:pPr marL="914400" lvl="1" indent="-457200" algn="just">
              <a:buFont typeface="Arial" panose="020B0604020202020204" pitchFamily="34" charset="0"/>
              <a:buChar char="•"/>
            </a:pPr>
            <a:r>
              <a:rPr lang="en-US" sz="3500">
                <a:latin typeface="Cambria" panose="02040503050406030204" pitchFamily="18" charset="0"/>
                <a:ea typeface="Cambria" panose="02040503050406030204" pitchFamily="18" charset="0"/>
              </a:rPr>
              <a:t>mục muốn hiển thị trên trang chủ.</a:t>
            </a:r>
          </a:p>
          <a:p>
            <a:pPr marL="457200" indent="-457200" algn="just">
              <a:buFont typeface="Wingdings" panose="05000000000000000000" pitchFamily="2" charset="2"/>
              <a:buChar char="ü"/>
            </a:pPr>
            <a:r>
              <a:rPr lang="en-US" sz="3500" smtClean="0">
                <a:latin typeface="Cambria" panose="02040503050406030204" pitchFamily="18" charset="0"/>
                <a:ea typeface="Cambria" panose="02040503050406030204" pitchFamily="18" charset="0"/>
              </a:rPr>
              <a:t>Chức </a:t>
            </a:r>
            <a:r>
              <a:rPr lang="en-US" sz="3500">
                <a:latin typeface="Cambria" panose="02040503050406030204" pitchFamily="18" charset="0"/>
                <a:ea typeface="Cambria" panose="02040503050406030204" pitchFamily="18" charset="0"/>
              </a:rPr>
              <a:t>năng quản lý sản phẩm:</a:t>
            </a:r>
          </a:p>
          <a:p>
            <a:pPr marL="914400" lvl="1" indent="-457200" algn="just">
              <a:buFont typeface="Arial" panose="020B0604020202020204" pitchFamily="34" charset="0"/>
              <a:buChar char="•"/>
            </a:pPr>
            <a:r>
              <a:rPr lang="en-US" sz="3500" smtClean="0">
                <a:latin typeface="Cambria" panose="02040503050406030204" pitchFamily="18" charset="0"/>
                <a:ea typeface="Cambria" panose="02040503050406030204" pitchFamily="18" charset="0"/>
              </a:rPr>
              <a:t>Admin </a:t>
            </a:r>
            <a:r>
              <a:rPr lang="en-US" sz="3500">
                <a:latin typeface="Cambria" panose="02040503050406030204" pitchFamily="18" charset="0"/>
                <a:ea typeface="Cambria" panose="02040503050406030204" pitchFamily="18" charset="0"/>
              </a:rPr>
              <a:t>có thể thêm, sửa, xóa sản phẩm. Với mỗi sản phẩm có thể cập nhật : tên</a:t>
            </a:r>
            <a:r>
              <a:rPr lang="en-US" sz="3500">
                <a:latin typeface="Cambria" panose="02040503050406030204" pitchFamily="18" charset="0"/>
                <a:ea typeface="Cambria" panose="02040503050406030204" pitchFamily="18" charset="0"/>
              </a:rPr>
              <a:t>, </a:t>
            </a:r>
            <a:r>
              <a:rPr lang="en-US" sz="3500" smtClean="0">
                <a:latin typeface="Cambria" panose="02040503050406030204" pitchFamily="18" charset="0"/>
                <a:ea typeface="Cambria" panose="02040503050406030204" pitchFamily="18" charset="0"/>
              </a:rPr>
              <a:t>mô tả,…</a:t>
            </a:r>
            <a:endParaRPr lang="en-US" sz="3500">
              <a:latin typeface="Cambria" panose="02040503050406030204" pitchFamily="18" charset="0"/>
              <a:ea typeface="Cambria" panose="02040503050406030204" pitchFamily="18" charset="0"/>
            </a:endParaRPr>
          </a:p>
          <a:p>
            <a:pPr marL="914400" lvl="1" indent="-457200" algn="just">
              <a:buFont typeface="Arial" panose="020B0604020202020204" pitchFamily="34" charset="0"/>
              <a:buChar char="•"/>
            </a:pPr>
            <a:r>
              <a:rPr lang="en-US" sz="3500">
                <a:latin typeface="Cambria" panose="02040503050406030204" pitchFamily="18" charset="0"/>
                <a:ea typeface="Cambria" panose="02040503050406030204" pitchFamily="18" charset="0"/>
              </a:rPr>
              <a:t>tả, nội dung, danh mục, giá cả, số lượng, ảnh hiển thị, lựa chọn sản phẩm là sản phẩm nổi bật cho từng sản phẩm..</a:t>
            </a:r>
          </a:p>
        </p:txBody>
      </p:sp>
      <p:sp>
        <p:nvSpPr>
          <p:cNvPr id="9" name="TextBox 7"/>
          <p:cNvSpPr txBox="1"/>
          <p:nvPr/>
        </p:nvSpPr>
        <p:spPr>
          <a:xfrm>
            <a:off x="15163800" y="-99249"/>
            <a:ext cx="5048550" cy="1279196"/>
          </a:xfrm>
          <a:prstGeom prst="rect">
            <a:avLst/>
          </a:prstGeom>
        </p:spPr>
        <p:txBody>
          <a:bodyPr lIns="0" tIns="0" rIns="0" bIns="0" rtlCol="0" anchor="t">
            <a:spAutoFit/>
          </a:bodyPr>
          <a:lstStyle/>
          <a:p>
            <a:pPr>
              <a:lnSpc>
                <a:spcPts val="10515"/>
              </a:lnSpc>
            </a:pPr>
            <a:r>
              <a:rPr lang="en-US" sz="7000">
                <a:latin typeface="Dream Avenue"/>
              </a:rPr>
              <a:t>The </a:t>
            </a:r>
            <a:r>
              <a:rPr lang="en-US" sz="7000" smtClean="0">
                <a:latin typeface="Dream Avenue"/>
              </a:rPr>
              <a:t>Ciu</a:t>
            </a:r>
            <a:endParaRPr lang="en-US" sz="7000">
              <a:latin typeface="Dream Avenue"/>
            </a:endParaRPr>
          </a:p>
        </p:txBody>
      </p:sp>
    </p:spTree>
    <p:extLst>
      <p:ext uri="{BB962C8B-B14F-4D97-AF65-F5344CB8AC3E}">
        <p14:creationId xmlns:p14="http://schemas.microsoft.com/office/powerpoint/2010/main" val="1605862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501469" y="519543"/>
            <a:ext cx="17285061" cy="9247913"/>
            <a:chOff x="0" y="0"/>
            <a:chExt cx="4552444" cy="2435664"/>
          </a:xfrm>
        </p:grpSpPr>
        <p:sp>
          <p:nvSpPr>
            <p:cNvPr id="3" name="Freeform 3"/>
            <p:cNvSpPr/>
            <p:nvPr/>
          </p:nvSpPr>
          <p:spPr>
            <a:xfrm>
              <a:off x="0" y="0"/>
              <a:ext cx="4552444" cy="2435665"/>
            </a:xfrm>
            <a:custGeom>
              <a:avLst/>
              <a:gdLst/>
              <a:ahLst/>
              <a:cxnLst/>
              <a:rect l="l" t="t" r="r" b="b"/>
              <a:pathLst>
                <a:path w="4552444" h="2435665">
                  <a:moveTo>
                    <a:pt x="0" y="0"/>
                  </a:moveTo>
                  <a:lnTo>
                    <a:pt x="4552444" y="0"/>
                  </a:lnTo>
                  <a:lnTo>
                    <a:pt x="4552444" y="2435665"/>
                  </a:lnTo>
                  <a:lnTo>
                    <a:pt x="0" y="2435665"/>
                  </a:lnTo>
                  <a:close/>
                </a:path>
              </a:pathLst>
            </a:custGeom>
            <a:solidFill>
              <a:srgbClr val="FFFFFF"/>
            </a:solidFill>
          </p:spPr>
        </p:sp>
        <p:sp>
          <p:nvSpPr>
            <p:cNvPr id="4" name="TextBox 4"/>
            <p:cNvSpPr txBox="1"/>
            <p:nvPr/>
          </p:nvSpPr>
          <p:spPr>
            <a:xfrm>
              <a:off x="0" y="-47625"/>
              <a:ext cx="4552444" cy="2483289"/>
            </a:xfrm>
            <a:prstGeom prst="rect">
              <a:avLst/>
            </a:prstGeom>
          </p:spPr>
          <p:txBody>
            <a:bodyPr lIns="50800" tIns="50800" rIns="50800" bIns="50800" rtlCol="0" anchor="ctr"/>
            <a:lstStyle/>
            <a:p>
              <a:pPr algn="ctr">
                <a:lnSpc>
                  <a:spcPts val="3220"/>
                </a:lnSpc>
              </a:pPr>
              <a:endParaRPr/>
            </a:p>
          </p:txBody>
        </p:sp>
      </p:grpSp>
      <p:grpSp>
        <p:nvGrpSpPr>
          <p:cNvPr id="5" name="Group 5"/>
          <p:cNvGrpSpPr/>
          <p:nvPr/>
        </p:nvGrpSpPr>
        <p:grpSpPr>
          <a:xfrm>
            <a:off x="10972800" y="1862637"/>
            <a:ext cx="6286500" cy="6561726"/>
            <a:chOff x="0" y="0"/>
            <a:chExt cx="8382000" cy="8748968"/>
          </a:xfrm>
        </p:grpSpPr>
        <p:pic>
          <p:nvPicPr>
            <p:cNvPr id="6" name="Picture 6"/>
            <p:cNvPicPr>
              <a:picLocks noChangeAspect="1"/>
            </p:cNvPicPr>
            <p:nvPr/>
          </p:nvPicPr>
          <p:blipFill>
            <a:blip r:embed="rId2"/>
            <a:srcRect t="42113" r="34988" b="12647"/>
            <a:stretch>
              <a:fillRect/>
            </a:stretch>
          </p:blipFill>
          <p:spPr>
            <a:xfrm>
              <a:off x="0" y="0"/>
              <a:ext cx="8382000" cy="8748968"/>
            </a:xfrm>
            <a:prstGeom prst="rect">
              <a:avLst/>
            </a:prstGeom>
          </p:spPr>
        </p:pic>
      </p:grpSp>
      <p:grpSp>
        <p:nvGrpSpPr>
          <p:cNvPr id="7" name="Group 7"/>
          <p:cNvGrpSpPr/>
          <p:nvPr/>
        </p:nvGrpSpPr>
        <p:grpSpPr>
          <a:xfrm>
            <a:off x="1028700" y="4114800"/>
            <a:ext cx="4457700" cy="6172200"/>
            <a:chOff x="0" y="0"/>
            <a:chExt cx="5943600" cy="8229600"/>
          </a:xfrm>
        </p:grpSpPr>
        <p:pic>
          <p:nvPicPr>
            <p:cNvPr id="8" name="Picture 8"/>
            <p:cNvPicPr>
              <a:picLocks noChangeAspect="1"/>
            </p:cNvPicPr>
            <p:nvPr/>
          </p:nvPicPr>
          <p:blipFill>
            <a:blip r:embed="rId3"/>
            <a:srcRect t="16983" r="19046" b="8289"/>
            <a:stretch>
              <a:fillRect/>
            </a:stretch>
          </p:blipFill>
          <p:spPr>
            <a:xfrm flipH="1">
              <a:off x="0" y="0"/>
              <a:ext cx="5943600" cy="8229600"/>
            </a:xfrm>
            <a:prstGeom prst="rect">
              <a:avLst/>
            </a:prstGeom>
          </p:spPr>
        </p:pic>
      </p:grpSp>
      <p:sp>
        <p:nvSpPr>
          <p:cNvPr id="9" name="TextBox 9"/>
          <p:cNvSpPr txBox="1"/>
          <p:nvPr/>
        </p:nvSpPr>
        <p:spPr>
          <a:xfrm>
            <a:off x="3581400" y="5067300"/>
            <a:ext cx="10972800" cy="1387944"/>
          </a:xfrm>
          <a:prstGeom prst="rect">
            <a:avLst/>
          </a:prstGeom>
        </p:spPr>
        <p:txBody>
          <a:bodyPr lIns="0" tIns="0" rIns="0" bIns="0" rtlCol="0" anchor="t">
            <a:spAutoFit/>
          </a:bodyPr>
          <a:lstStyle/>
          <a:p>
            <a:pPr algn="ctr">
              <a:lnSpc>
                <a:spcPts val="10630"/>
              </a:lnSpc>
            </a:pPr>
            <a:r>
              <a:rPr lang="en-US" sz="14365" smtClean="0">
                <a:solidFill>
                  <a:srgbClr val="000000"/>
                </a:solidFill>
                <a:latin typeface="The Seasons Bold"/>
              </a:rPr>
              <a:t>THE CIU</a:t>
            </a:r>
            <a:endParaRPr lang="en-US" sz="14365">
              <a:solidFill>
                <a:srgbClr val="000000"/>
              </a:solidFill>
              <a:latin typeface="The Seasons Bold"/>
            </a:endParaRPr>
          </a:p>
        </p:txBody>
      </p:sp>
      <p:sp>
        <p:nvSpPr>
          <p:cNvPr id="11" name="TextBox 11"/>
          <p:cNvSpPr txBox="1"/>
          <p:nvPr/>
        </p:nvSpPr>
        <p:spPr>
          <a:xfrm>
            <a:off x="6369726" y="3880194"/>
            <a:ext cx="5396147" cy="410369"/>
          </a:xfrm>
          <a:prstGeom prst="rect">
            <a:avLst/>
          </a:prstGeom>
        </p:spPr>
        <p:txBody>
          <a:bodyPr lIns="0" tIns="0" rIns="0" bIns="0" rtlCol="0" anchor="t">
            <a:spAutoFit/>
          </a:bodyPr>
          <a:lstStyle/>
          <a:p>
            <a:pPr algn="ctr">
              <a:lnSpc>
                <a:spcPts val="3220"/>
              </a:lnSpc>
            </a:pPr>
            <a:r>
              <a:rPr lang="en-US" sz="2300" spc="694">
                <a:solidFill>
                  <a:srgbClr val="000000"/>
                </a:solidFill>
                <a:latin typeface="Inter"/>
              </a:rPr>
              <a:t> PRESENTATION </a:t>
            </a:r>
            <a:r>
              <a:rPr lang="en-US" sz="2300" spc="694" smtClean="0">
                <a:solidFill>
                  <a:srgbClr val="000000"/>
                </a:solidFill>
                <a:latin typeface="Inter"/>
              </a:rPr>
              <a:t>2023</a:t>
            </a:r>
            <a:endParaRPr lang="en-US" sz="2300" spc="694">
              <a:solidFill>
                <a:srgbClr val="000000"/>
              </a:solidFill>
              <a:latin typeface="Inter"/>
            </a:endParaRPr>
          </a:p>
        </p:txBody>
      </p:sp>
      <p:sp>
        <p:nvSpPr>
          <p:cNvPr id="12" name="Rectangle 11"/>
          <p:cNvSpPr/>
          <p:nvPr/>
        </p:nvSpPr>
        <p:spPr>
          <a:xfrm>
            <a:off x="533400" y="51997"/>
            <a:ext cx="12448408" cy="1938992"/>
          </a:xfrm>
          <a:prstGeom prst="rect">
            <a:avLst/>
          </a:prstGeom>
        </p:spPr>
        <p:txBody>
          <a:bodyPr wrap="none">
            <a:spAutoFit/>
          </a:bodyPr>
          <a:lstStyle/>
          <a:p>
            <a:pPr>
              <a:lnSpc>
                <a:spcPct val="150000"/>
              </a:lnSpc>
            </a:pPr>
            <a:r>
              <a:rPr lang="en-US" sz="8000" b="1">
                <a:latin typeface="Cambria" panose="02040503050406030204" pitchFamily="18" charset="0"/>
                <a:ea typeface="Cambria" panose="02040503050406030204" pitchFamily="18" charset="0"/>
              </a:rPr>
              <a:t>4</a:t>
            </a:r>
            <a:r>
              <a:rPr lang="en-US" sz="8000" b="1" smtClean="0">
                <a:latin typeface="Cambria" panose="02040503050406030204" pitchFamily="18" charset="0"/>
                <a:ea typeface="Cambria" panose="02040503050406030204" pitchFamily="18" charset="0"/>
              </a:rPr>
              <a:t>. PHÂN </a:t>
            </a:r>
            <a:r>
              <a:rPr lang="en-US" sz="8000" b="1">
                <a:latin typeface="Cambria" panose="02040503050406030204" pitchFamily="18" charset="0"/>
                <a:ea typeface="Cambria" panose="02040503050406030204" pitchFamily="18" charset="0"/>
              </a:rPr>
              <a:t>TÍCH </a:t>
            </a:r>
            <a:r>
              <a:rPr lang="en-US" sz="8000" b="1" smtClean="0">
                <a:latin typeface="Cambria" panose="02040503050406030204" pitchFamily="18" charset="0"/>
                <a:ea typeface="Cambria" panose="02040503050406030204" pitchFamily="18" charset="0"/>
              </a:rPr>
              <a:t>CHỨC NĂNG</a:t>
            </a:r>
            <a:endParaRPr lang="en-US" sz="8000" b="1">
              <a:latin typeface="Cambria" panose="02040503050406030204" pitchFamily="18" charset="0"/>
              <a:ea typeface="Cambria" panose="02040503050406030204" pitchFamily="18" charset="0"/>
            </a:endParaRPr>
          </a:p>
        </p:txBody>
      </p:sp>
      <p:sp>
        <p:nvSpPr>
          <p:cNvPr id="13" name="TextBox 12"/>
          <p:cNvSpPr txBox="1"/>
          <p:nvPr/>
        </p:nvSpPr>
        <p:spPr>
          <a:xfrm>
            <a:off x="1447800" y="1722099"/>
            <a:ext cx="12725400" cy="861774"/>
          </a:xfrm>
          <a:prstGeom prst="rect">
            <a:avLst/>
          </a:prstGeom>
          <a:noFill/>
        </p:spPr>
        <p:txBody>
          <a:bodyPr wrap="square" rtlCol="0">
            <a:spAutoFit/>
          </a:bodyPr>
          <a:lstStyle/>
          <a:p>
            <a:r>
              <a:rPr lang="en-US" sz="5000" b="1" smtClean="0">
                <a:latin typeface="Cambria" panose="02040503050406030204" pitchFamily="18" charset="0"/>
                <a:ea typeface="Cambria" panose="02040503050406030204" pitchFamily="18" charset="0"/>
              </a:rPr>
              <a:t>4.3 MỘT SỐ GIAO DIỆN WEBSITE  </a:t>
            </a:r>
            <a:endParaRPr lang="en-US" sz="5000" b="1">
              <a:latin typeface="Cambria" panose="02040503050406030204" pitchFamily="18" charset="0"/>
              <a:ea typeface="Cambria" panose="02040503050406030204" pitchFamily="18"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52600" y="1104900"/>
            <a:ext cx="15240000" cy="7696200"/>
          </a:xfrm>
          <a:prstGeom prst="rect">
            <a:avLst/>
          </a:prstGeom>
        </p:spPr>
      </p:pic>
      <p:sp>
        <p:nvSpPr>
          <p:cNvPr id="4" name="TextBox 7"/>
          <p:cNvSpPr txBox="1"/>
          <p:nvPr/>
        </p:nvSpPr>
        <p:spPr>
          <a:xfrm>
            <a:off x="1752600" y="1181100"/>
            <a:ext cx="4839436" cy="569771"/>
          </a:xfrm>
          <a:prstGeom prst="rect">
            <a:avLst/>
          </a:prstGeom>
        </p:spPr>
        <p:txBody>
          <a:bodyPr lIns="0" tIns="0" rIns="0" bIns="0" rtlCol="0" anchor="t">
            <a:spAutoFit/>
          </a:bodyPr>
          <a:lstStyle/>
          <a:p>
            <a:pPr>
              <a:lnSpc>
                <a:spcPts val="4632"/>
              </a:lnSpc>
              <a:spcBef>
                <a:spcPct val="0"/>
              </a:spcBef>
            </a:pPr>
            <a:r>
              <a:rPr lang="en-US" sz="3309" spc="301" smtClean="0">
                <a:solidFill>
                  <a:srgbClr val="000000"/>
                </a:solidFill>
                <a:latin typeface="League Spartan"/>
              </a:rPr>
              <a:t>HOME</a:t>
            </a:r>
            <a:endParaRPr lang="en-US" sz="3309" spc="301">
              <a:solidFill>
                <a:srgbClr val="000000"/>
              </a:solidFill>
              <a:latin typeface="League Spartan"/>
            </a:endParaRPr>
          </a:p>
        </p:txBody>
      </p:sp>
      <p:sp>
        <p:nvSpPr>
          <p:cNvPr id="5" name="TextBox 7"/>
          <p:cNvSpPr txBox="1"/>
          <p:nvPr/>
        </p:nvSpPr>
        <p:spPr>
          <a:xfrm>
            <a:off x="15316200" y="-98096"/>
            <a:ext cx="5048550" cy="1279196"/>
          </a:xfrm>
          <a:prstGeom prst="rect">
            <a:avLst/>
          </a:prstGeom>
        </p:spPr>
        <p:txBody>
          <a:bodyPr lIns="0" tIns="0" rIns="0" bIns="0" rtlCol="0" anchor="t">
            <a:spAutoFit/>
          </a:bodyPr>
          <a:lstStyle/>
          <a:p>
            <a:pPr>
              <a:lnSpc>
                <a:spcPts val="10515"/>
              </a:lnSpc>
            </a:pPr>
            <a:r>
              <a:rPr lang="en-US" sz="7000">
                <a:latin typeface="Dream Avenue"/>
              </a:rPr>
              <a:t>The </a:t>
            </a:r>
            <a:r>
              <a:rPr lang="en-US" sz="7000" smtClean="0">
                <a:latin typeface="Dream Avenue"/>
              </a:rPr>
              <a:t>Ciu</a:t>
            </a:r>
            <a:endParaRPr lang="en-US" sz="7000">
              <a:latin typeface="Dream Avenue"/>
            </a:endParaRPr>
          </a:p>
        </p:txBody>
      </p:sp>
    </p:spTree>
    <p:extLst>
      <p:ext uri="{BB962C8B-B14F-4D97-AF65-F5344CB8AC3E}">
        <p14:creationId xmlns:p14="http://schemas.microsoft.com/office/powerpoint/2010/main" val="24997632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33800" y="1181100"/>
            <a:ext cx="11453853" cy="7033870"/>
          </a:xfrm>
          <a:prstGeom prst="rect">
            <a:avLst/>
          </a:prstGeom>
        </p:spPr>
      </p:pic>
      <p:sp>
        <p:nvSpPr>
          <p:cNvPr id="3" name="TextBox 7"/>
          <p:cNvSpPr txBox="1"/>
          <p:nvPr/>
        </p:nvSpPr>
        <p:spPr>
          <a:xfrm>
            <a:off x="2971800" y="1181100"/>
            <a:ext cx="2705836" cy="589905"/>
          </a:xfrm>
          <a:prstGeom prst="rect">
            <a:avLst/>
          </a:prstGeom>
        </p:spPr>
        <p:txBody>
          <a:bodyPr wrap="square" lIns="0" tIns="0" rIns="0" bIns="0" rtlCol="0" anchor="t">
            <a:spAutoFit/>
          </a:bodyPr>
          <a:lstStyle/>
          <a:p>
            <a:pPr algn="ctr">
              <a:lnSpc>
                <a:spcPts val="4632"/>
              </a:lnSpc>
              <a:spcBef>
                <a:spcPct val="0"/>
              </a:spcBef>
            </a:pPr>
            <a:r>
              <a:rPr lang="en-US" sz="3309" spc="301" smtClean="0">
                <a:solidFill>
                  <a:srgbClr val="000000"/>
                </a:solidFill>
                <a:latin typeface="League Spartan"/>
              </a:rPr>
              <a:t>NEW</a:t>
            </a:r>
            <a:endParaRPr lang="en-US" sz="3309" spc="301">
              <a:solidFill>
                <a:srgbClr val="000000"/>
              </a:solidFill>
              <a:latin typeface="League Spartan"/>
            </a:endParaRPr>
          </a:p>
        </p:txBody>
      </p:sp>
      <p:sp>
        <p:nvSpPr>
          <p:cNvPr id="4" name="TextBox 7"/>
          <p:cNvSpPr txBox="1"/>
          <p:nvPr/>
        </p:nvSpPr>
        <p:spPr>
          <a:xfrm>
            <a:off x="15316200" y="-98096"/>
            <a:ext cx="5048550" cy="1279196"/>
          </a:xfrm>
          <a:prstGeom prst="rect">
            <a:avLst/>
          </a:prstGeom>
        </p:spPr>
        <p:txBody>
          <a:bodyPr lIns="0" tIns="0" rIns="0" bIns="0" rtlCol="0" anchor="t">
            <a:spAutoFit/>
          </a:bodyPr>
          <a:lstStyle/>
          <a:p>
            <a:pPr>
              <a:lnSpc>
                <a:spcPts val="10515"/>
              </a:lnSpc>
            </a:pPr>
            <a:r>
              <a:rPr lang="en-US" sz="7000">
                <a:latin typeface="Dream Avenue"/>
              </a:rPr>
              <a:t>The </a:t>
            </a:r>
            <a:r>
              <a:rPr lang="en-US" sz="7000" smtClean="0">
                <a:latin typeface="Dream Avenue"/>
              </a:rPr>
              <a:t>Ciu</a:t>
            </a:r>
            <a:endParaRPr lang="en-US" sz="7000">
              <a:latin typeface="Dream Avenue"/>
            </a:endParaRPr>
          </a:p>
        </p:txBody>
      </p:sp>
    </p:spTree>
    <p:extLst>
      <p:ext uri="{BB962C8B-B14F-4D97-AF65-F5344CB8AC3E}">
        <p14:creationId xmlns:p14="http://schemas.microsoft.com/office/powerpoint/2010/main" val="15649665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48000" y="1485900"/>
            <a:ext cx="12496800" cy="6629400"/>
          </a:xfrm>
          <a:prstGeom prst="rect">
            <a:avLst/>
          </a:prstGeom>
        </p:spPr>
      </p:pic>
      <p:sp>
        <p:nvSpPr>
          <p:cNvPr id="3" name="TextBox 7"/>
          <p:cNvSpPr txBox="1"/>
          <p:nvPr/>
        </p:nvSpPr>
        <p:spPr>
          <a:xfrm>
            <a:off x="3041073" y="1638300"/>
            <a:ext cx="4839436" cy="569771"/>
          </a:xfrm>
          <a:prstGeom prst="rect">
            <a:avLst/>
          </a:prstGeom>
        </p:spPr>
        <p:txBody>
          <a:bodyPr lIns="0" tIns="0" rIns="0" bIns="0" rtlCol="0" anchor="t">
            <a:spAutoFit/>
          </a:bodyPr>
          <a:lstStyle/>
          <a:p>
            <a:pPr>
              <a:lnSpc>
                <a:spcPts val="4632"/>
              </a:lnSpc>
              <a:spcBef>
                <a:spcPct val="0"/>
              </a:spcBef>
            </a:pPr>
            <a:r>
              <a:rPr lang="en-US" sz="3309" spc="301" smtClean="0">
                <a:solidFill>
                  <a:srgbClr val="000000"/>
                </a:solidFill>
                <a:latin typeface="League Spartan"/>
              </a:rPr>
              <a:t>SANPHAM</a:t>
            </a:r>
            <a:endParaRPr lang="en-US" sz="3309" spc="301">
              <a:solidFill>
                <a:srgbClr val="000000"/>
              </a:solidFill>
              <a:latin typeface="League Spartan"/>
            </a:endParaRPr>
          </a:p>
        </p:txBody>
      </p:sp>
      <p:sp>
        <p:nvSpPr>
          <p:cNvPr id="4" name="TextBox 7"/>
          <p:cNvSpPr txBox="1"/>
          <p:nvPr/>
        </p:nvSpPr>
        <p:spPr>
          <a:xfrm>
            <a:off x="15316200" y="-98096"/>
            <a:ext cx="5048550" cy="1279196"/>
          </a:xfrm>
          <a:prstGeom prst="rect">
            <a:avLst/>
          </a:prstGeom>
        </p:spPr>
        <p:txBody>
          <a:bodyPr lIns="0" tIns="0" rIns="0" bIns="0" rtlCol="0" anchor="t">
            <a:spAutoFit/>
          </a:bodyPr>
          <a:lstStyle/>
          <a:p>
            <a:pPr>
              <a:lnSpc>
                <a:spcPts val="10515"/>
              </a:lnSpc>
            </a:pPr>
            <a:r>
              <a:rPr lang="en-US" sz="7000">
                <a:latin typeface="Dream Avenue"/>
              </a:rPr>
              <a:t>The </a:t>
            </a:r>
            <a:r>
              <a:rPr lang="en-US" sz="7000" smtClean="0">
                <a:latin typeface="Dream Avenue"/>
              </a:rPr>
              <a:t>Ciu</a:t>
            </a:r>
            <a:endParaRPr lang="en-US" sz="7000">
              <a:latin typeface="Dream Avenue"/>
            </a:endParaRPr>
          </a:p>
        </p:txBody>
      </p:sp>
    </p:spTree>
    <p:extLst>
      <p:ext uri="{BB962C8B-B14F-4D97-AF65-F5344CB8AC3E}">
        <p14:creationId xmlns:p14="http://schemas.microsoft.com/office/powerpoint/2010/main" val="7271906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BB9678"/>
            </a:solidFill>
          </p:spPr>
        </p:sp>
      </p:grpSp>
      <p:sp>
        <p:nvSpPr>
          <p:cNvPr id="9" name="TextBox 9"/>
          <p:cNvSpPr txBox="1"/>
          <p:nvPr/>
        </p:nvSpPr>
        <p:spPr>
          <a:xfrm>
            <a:off x="1928698" y="1879400"/>
            <a:ext cx="4776902" cy="2462213"/>
          </a:xfrm>
          <a:prstGeom prst="rect">
            <a:avLst/>
          </a:prstGeom>
        </p:spPr>
        <p:txBody>
          <a:bodyPr wrap="square" lIns="0" tIns="0" rIns="0" bIns="0" rtlCol="0" anchor="t">
            <a:spAutoFit/>
          </a:bodyPr>
          <a:lstStyle/>
          <a:p>
            <a:pPr>
              <a:lnSpc>
                <a:spcPts val="9551"/>
              </a:lnSpc>
            </a:pPr>
            <a:r>
              <a:rPr lang="en-US" sz="5000" smtClean="0">
                <a:solidFill>
                  <a:srgbClr val="FFFFFF"/>
                </a:solidFill>
                <a:latin typeface="TAN Meringue"/>
              </a:rPr>
              <a:t>Xem chi tiet</a:t>
            </a:r>
            <a:r>
              <a:rPr lang="en-US" sz="5000" smtClean="0">
                <a:solidFill>
                  <a:srgbClr val="FFFFFF"/>
                </a:solidFill>
                <a:latin typeface="TAN Meringue"/>
              </a:rPr>
              <a:t> San Pham</a:t>
            </a:r>
            <a:endParaRPr lang="en-US" sz="5000">
              <a:solidFill>
                <a:srgbClr val="FFFFFF"/>
              </a:solidFill>
              <a:latin typeface="TAN Meringue"/>
            </a:endParaRPr>
          </a:p>
        </p:txBody>
      </p:sp>
      <p:pic>
        <p:nvPicPr>
          <p:cNvPr id="15" name="Picture 14"/>
          <p:cNvPicPr>
            <a:picLocks noChangeAspect="1"/>
          </p:cNvPicPr>
          <p:nvPr/>
        </p:nvPicPr>
        <p:blipFill>
          <a:blip r:embed="rId4"/>
          <a:stretch>
            <a:fillRect/>
          </a:stretch>
        </p:blipFill>
        <p:spPr>
          <a:xfrm>
            <a:off x="7103918" y="1465985"/>
            <a:ext cx="10134600" cy="7355029"/>
          </a:xfrm>
          <a:prstGeom prst="rect">
            <a:avLst/>
          </a:prstGeom>
        </p:spPr>
      </p:pic>
      <p:sp>
        <p:nvSpPr>
          <p:cNvPr id="16" name="TextBox 7"/>
          <p:cNvSpPr txBox="1"/>
          <p:nvPr/>
        </p:nvSpPr>
        <p:spPr>
          <a:xfrm>
            <a:off x="15316200" y="-98096"/>
            <a:ext cx="5048550" cy="1279196"/>
          </a:xfrm>
          <a:prstGeom prst="rect">
            <a:avLst/>
          </a:prstGeom>
        </p:spPr>
        <p:txBody>
          <a:bodyPr lIns="0" tIns="0" rIns="0" bIns="0" rtlCol="0" anchor="t">
            <a:spAutoFit/>
          </a:bodyPr>
          <a:lstStyle/>
          <a:p>
            <a:pPr>
              <a:lnSpc>
                <a:spcPts val="10515"/>
              </a:lnSpc>
            </a:pPr>
            <a:r>
              <a:rPr lang="en-US" sz="7000">
                <a:latin typeface="Dream Avenue"/>
              </a:rPr>
              <a:t>The </a:t>
            </a:r>
            <a:r>
              <a:rPr lang="en-US" sz="7000" smtClean="0">
                <a:latin typeface="Dream Avenue"/>
              </a:rPr>
              <a:t>Ciu</a:t>
            </a:r>
            <a:endParaRPr lang="en-US" sz="7000">
              <a:latin typeface="Dream Avenu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700000">
            <a:off x="7228613" y="-2266261"/>
            <a:ext cx="12258049" cy="12258049"/>
          </a:xfrm>
          <a:custGeom>
            <a:avLst/>
            <a:gdLst/>
            <a:ahLst/>
            <a:cxnLst/>
            <a:rect l="l" t="t" r="r" b="b"/>
            <a:pathLst>
              <a:path w="12258049" h="12258049">
                <a:moveTo>
                  <a:pt x="0" y="0"/>
                </a:moveTo>
                <a:lnTo>
                  <a:pt x="12258049" y="0"/>
                </a:lnTo>
                <a:lnTo>
                  <a:pt x="12258049" y="12258050"/>
                </a:lnTo>
                <a:lnTo>
                  <a:pt x="0" y="12258050"/>
                </a:lnTo>
                <a:lnTo>
                  <a:pt x="0" y="0"/>
                </a:lnTo>
                <a:close/>
              </a:path>
            </a:pathLst>
          </a:custGeom>
          <a:blipFill>
            <a:blip r:embed="rId2">
              <a:alphaModFix amt="8999"/>
              <a:extLst>
                <a:ext uri="{96DAC541-7B7A-43D3-8B79-37D633B846F1}">
                  <asvg:svgBlip xmlns="" xmlns:asvg="http://schemas.microsoft.com/office/drawing/2016/SVG/main" r:embed="rId3"/>
                </a:ext>
              </a:extLst>
            </a:blip>
            <a:stretch>
              <a:fillRect/>
            </a:stretch>
          </a:blipFill>
        </p:spPr>
      </p:sp>
      <p:sp>
        <p:nvSpPr>
          <p:cNvPr id="5" name="TextBox 5"/>
          <p:cNvSpPr txBox="1"/>
          <p:nvPr/>
        </p:nvSpPr>
        <p:spPr>
          <a:xfrm>
            <a:off x="13241524" y="3699080"/>
            <a:ext cx="3542065" cy="308033"/>
          </a:xfrm>
          <a:prstGeom prst="rect">
            <a:avLst/>
          </a:prstGeom>
        </p:spPr>
        <p:txBody>
          <a:bodyPr lIns="0" tIns="0" rIns="0" bIns="0" rtlCol="0" anchor="t">
            <a:spAutoFit/>
          </a:bodyPr>
          <a:lstStyle/>
          <a:p>
            <a:pPr algn="r">
              <a:lnSpc>
                <a:spcPts val="2633"/>
              </a:lnSpc>
            </a:pPr>
            <a:endParaRPr lang="en-US" sz="1698" spc="57">
              <a:solidFill>
                <a:srgbClr val="000000"/>
              </a:solidFill>
              <a:latin typeface="ABeeZee"/>
            </a:endParaRPr>
          </a:p>
        </p:txBody>
      </p:sp>
      <p:sp>
        <p:nvSpPr>
          <p:cNvPr id="6" name="TextBox 6"/>
          <p:cNvSpPr txBox="1"/>
          <p:nvPr/>
        </p:nvSpPr>
        <p:spPr>
          <a:xfrm>
            <a:off x="15391733" y="1506207"/>
            <a:ext cx="2175925" cy="1402164"/>
          </a:xfrm>
          <a:prstGeom prst="rect">
            <a:avLst/>
          </a:prstGeom>
        </p:spPr>
        <p:txBody>
          <a:bodyPr lIns="0" tIns="0" rIns="0" bIns="0" rtlCol="0" anchor="t">
            <a:spAutoFit/>
          </a:bodyPr>
          <a:lstStyle/>
          <a:p>
            <a:pPr>
              <a:lnSpc>
                <a:spcPts val="9138"/>
              </a:lnSpc>
            </a:pPr>
            <a:r>
              <a:rPr lang="en-US" sz="9138">
                <a:solidFill>
                  <a:srgbClr val="000000"/>
                </a:solidFill>
                <a:latin typeface="Lato Heavy Bold"/>
              </a:rPr>
              <a:t>01</a:t>
            </a:r>
          </a:p>
        </p:txBody>
      </p:sp>
      <p:sp>
        <p:nvSpPr>
          <p:cNvPr id="7" name="TextBox 7"/>
          <p:cNvSpPr txBox="1"/>
          <p:nvPr/>
        </p:nvSpPr>
        <p:spPr>
          <a:xfrm>
            <a:off x="8878900" y="950114"/>
            <a:ext cx="4839436" cy="589905"/>
          </a:xfrm>
          <a:prstGeom prst="rect">
            <a:avLst/>
          </a:prstGeom>
        </p:spPr>
        <p:txBody>
          <a:bodyPr lIns="0" tIns="0" rIns="0" bIns="0" rtlCol="0" anchor="t">
            <a:spAutoFit/>
          </a:bodyPr>
          <a:lstStyle/>
          <a:p>
            <a:pPr>
              <a:lnSpc>
                <a:spcPts val="4632"/>
              </a:lnSpc>
              <a:spcBef>
                <a:spcPct val="0"/>
              </a:spcBef>
            </a:pPr>
            <a:r>
              <a:rPr lang="en-US" sz="4000" b="1" spc="301" smtClean="0">
                <a:solidFill>
                  <a:srgbClr val="000000"/>
                </a:solidFill>
                <a:latin typeface="Cambria" panose="02040503050406030204" pitchFamily="18" charset="0"/>
                <a:ea typeface="Cambria" panose="02040503050406030204" pitchFamily="18" charset="0"/>
              </a:rPr>
              <a:t>GIỎ HÀNG</a:t>
            </a:r>
            <a:endParaRPr lang="en-US" sz="4000" b="1" spc="301">
              <a:solidFill>
                <a:srgbClr val="000000"/>
              </a:solidFill>
              <a:latin typeface="Cambria" panose="02040503050406030204" pitchFamily="18" charset="0"/>
              <a:ea typeface="Cambria" panose="02040503050406030204" pitchFamily="18" charset="0"/>
            </a:endParaRPr>
          </a:p>
        </p:txBody>
      </p:sp>
      <p:sp>
        <p:nvSpPr>
          <p:cNvPr id="10" name="TextBox 10"/>
          <p:cNvSpPr txBox="1"/>
          <p:nvPr/>
        </p:nvSpPr>
        <p:spPr>
          <a:xfrm>
            <a:off x="8878900" y="6126613"/>
            <a:ext cx="3616144" cy="1402164"/>
          </a:xfrm>
          <a:prstGeom prst="rect">
            <a:avLst/>
          </a:prstGeom>
        </p:spPr>
        <p:txBody>
          <a:bodyPr lIns="0" tIns="0" rIns="0" bIns="0" rtlCol="0" anchor="t">
            <a:spAutoFit/>
          </a:bodyPr>
          <a:lstStyle/>
          <a:p>
            <a:pPr>
              <a:lnSpc>
                <a:spcPts val="9138"/>
              </a:lnSpc>
            </a:pPr>
            <a:endParaRPr/>
          </a:p>
        </p:txBody>
      </p:sp>
      <p:sp>
        <p:nvSpPr>
          <p:cNvPr id="11" name="TextBox 11"/>
          <p:cNvSpPr txBox="1"/>
          <p:nvPr/>
        </p:nvSpPr>
        <p:spPr>
          <a:xfrm>
            <a:off x="8878900" y="5771796"/>
            <a:ext cx="2291491" cy="1402164"/>
          </a:xfrm>
          <a:prstGeom prst="rect">
            <a:avLst/>
          </a:prstGeom>
        </p:spPr>
        <p:txBody>
          <a:bodyPr lIns="0" tIns="0" rIns="0" bIns="0" rtlCol="0" anchor="t">
            <a:spAutoFit/>
          </a:bodyPr>
          <a:lstStyle/>
          <a:p>
            <a:pPr>
              <a:lnSpc>
                <a:spcPts val="9138"/>
              </a:lnSpc>
            </a:pPr>
            <a:r>
              <a:rPr lang="en-US" sz="9138">
                <a:solidFill>
                  <a:srgbClr val="000000"/>
                </a:solidFill>
                <a:latin typeface="Lato Heavy Bold"/>
              </a:rPr>
              <a:t>02</a:t>
            </a:r>
          </a:p>
        </p:txBody>
      </p:sp>
      <p:grpSp>
        <p:nvGrpSpPr>
          <p:cNvPr id="12" name="Group 12"/>
          <p:cNvGrpSpPr/>
          <p:nvPr/>
        </p:nvGrpSpPr>
        <p:grpSpPr>
          <a:xfrm>
            <a:off x="0" y="0"/>
            <a:ext cx="7781347" cy="10287000"/>
            <a:chOff x="0" y="0"/>
            <a:chExt cx="10375129" cy="13716000"/>
          </a:xfrm>
        </p:grpSpPr>
        <p:pic>
          <p:nvPicPr>
            <p:cNvPr id="13" name="Picture 13"/>
            <p:cNvPicPr>
              <a:picLocks noChangeAspect="1"/>
            </p:cNvPicPr>
            <p:nvPr/>
          </p:nvPicPr>
          <p:blipFill>
            <a:blip r:embed="rId4"/>
            <a:srcRect t="5933" b="5933"/>
            <a:stretch>
              <a:fillRect/>
            </a:stretch>
          </p:blipFill>
          <p:spPr>
            <a:xfrm>
              <a:off x="0" y="0"/>
              <a:ext cx="10375129" cy="13716000"/>
            </a:xfrm>
            <a:prstGeom prst="rect">
              <a:avLst/>
            </a:prstGeom>
          </p:spPr>
        </p:pic>
      </p:grpSp>
      <p:sp>
        <p:nvSpPr>
          <p:cNvPr id="14" name="TextBox 14"/>
          <p:cNvSpPr txBox="1"/>
          <p:nvPr/>
        </p:nvSpPr>
        <p:spPr>
          <a:xfrm>
            <a:off x="12471996" y="3263188"/>
            <a:ext cx="4339701" cy="397545"/>
          </a:xfrm>
          <a:prstGeom prst="rect">
            <a:avLst/>
          </a:prstGeom>
        </p:spPr>
        <p:txBody>
          <a:bodyPr wrap="square" lIns="0" tIns="0" rIns="0" bIns="0" rtlCol="0" anchor="t">
            <a:spAutoFit/>
          </a:bodyPr>
          <a:lstStyle/>
          <a:p>
            <a:pPr algn="r">
              <a:lnSpc>
                <a:spcPts val="3100"/>
              </a:lnSpc>
            </a:pPr>
            <a:r>
              <a:rPr lang="en-US" sz="3000" b="1" spc="68" smtClean="0">
                <a:solidFill>
                  <a:srgbClr val="000000"/>
                </a:solidFill>
                <a:latin typeface="Cambria" panose="02040503050406030204" pitchFamily="18" charset="0"/>
                <a:ea typeface="Cambria" panose="02040503050406030204" pitchFamily="18" charset="0"/>
              </a:rPr>
              <a:t>THÊM VÀO GIỎ HÀNG</a:t>
            </a:r>
            <a:endParaRPr lang="en-US" sz="3000" b="1" spc="68">
              <a:solidFill>
                <a:srgbClr val="000000"/>
              </a:solidFill>
              <a:latin typeface="Cambria" panose="02040503050406030204" pitchFamily="18" charset="0"/>
              <a:ea typeface="Cambria" panose="02040503050406030204" pitchFamily="18" charset="0"/>
            </a:endParaRPr>
          </a:p>
        </p:txBody>
      </p:sp>
      <p:sp>
        <p:nvSpPr>
          <p:cNvPr id="17" name="AutoShape 17"/>
          <p:cNvSpPr/>
          <p:nvPr/>
        </p:nvSpPr>
        <p:spPr>
          <a:xfrm>
            <a:off x="12420965" y="2994095"/>
            <a:ext cx="4362624" cy="0"/>
          </a:xfrm>
          <a:prstGeom prst="line">
            <a:avLst/>
          </a:prstGeom>
          <a:ln w="47625" cap="flat">
            <a:solidFill>
              <a:srgbClr val="000000"/>
            </a:solidFill>
            <a:prstDash val="solid"/>
            <a:headEnd type="none" w="sm" len="sm"/>
            <a:tailEnd type="none" w="sm" len="sm"/>
          </a:ln>
        </p:spPr>
      </p:sp>
      <p:sp>
        <p:nvSpPr>
          <p:cNvPr id="18" name="AutoShape 18"/>
          <p:cNvSpPr/>
          <p:nvPr/>
        </p:nvSpPr>
        <p:spPr>
          <a:xfrm>
            <a:off x="8878900" y="7173960"/>
            <a:ext cx="4362624" cy="0"/>
          </a:xfrm>
          <a:prstGeom prst="line">
            <a:avLst/>
          </a:prstGeom>
          <a:ln w="47625" cap="flat">
            <a:solidFill>
              <a:srgbClr val="000000"/>
            </a:solidFill>
            <a:prstDash val="solid"/>
            <a:headEnd type="none" w="sm" len="sm"/>
            <a:tailEnd type="none" w="sm" len="sm"/>
          </a:ln>
        </p:spPr>
      </p:sp>
      <p:pic>
        <p:nvPicPr>
          <p:cNvPr id="19" name="Picture 18"/>
          <p:cNvPicPr>
            <a:picLocks noChangeAspect="1"/>
          </p:cNvPicPr>
          <p:nvPr/>
        </p:nvPicPr>
        <p:blipFill>
          <a:blip r:embed="rId5"/>
          <a:stretch>
            <a:fillRect/>
          </a:stretch>
        </p:blipFill>
        <p:spPr>
          <a:xfrm>
            <a:off x="8839168" y="1742049"/>
            <a:ext cx="2843786" cy="1295400"/>
          </a:xfrm>
          <a:prstGeom prst="rect">
            <a:avLst/>
          </a:prstGeom>
        </p:spPr>
      </p:pic>
      <p:pic>
        <p:nvPicPr>
          <p:cNvPr id="21" name="Picture 20"/>
          <p:cNvPicPr>
            <a:picLocks noChangeAspect="1"/>
          </p:cNvPicPr>
          <p:nvPr/>
        </p:nvPicPr>
        <p:blipFill>
          <a:blip r:embed="rId6"/>
          <a:stretch>
            <a:fillRect/>
          </a:stretch>
        </p:blipFill>
        <p:spPr>
          <a:xfrm>
            <a:off x="-5052" y="2485500"/>
            <a:ext cx="7774090" cy="5002261"/>
          </a:xfrm>
          <a:prstGeom prst="rect">
            <a:avLst/>
          </a:prstGeom>
        </p:spPr>
      </p:pic>
      <p:sp>
        <p:nvSpPr>
          <p:cNvPr id="22" name="TextBox 14"/>
          <p:cNvSpPr txBox="1"/>
          <p:nvPr/>
        </p:nvSpPr>
        <p:spPr>
          <a:xfrm>
            <a:off x="8610600" y="7486049"/>
            <a:ext cx="4339701" cy="397545"/>
          </a:xfrm>
          <a:prstGeom prst="rect">
            <a:avLst/>
          </a:prstGeom>
        </p:spPr>
        <p:txBody>
          <a:bodyPr wrap="square" lIns="0" tIns="0" rIns="0" bIns="0" rtlCol="0" anchor="t">
            <a:spAutoFit/>
          </a:bodyPr>
          <a:lstStyle/>
          <a:p>
            <a:pPr algn="ctr">
              <a:lnSpc>
                <a:spcPts val="3100"/>
              </a:lnSpc>
            </a:pPr>
            <a:r>
              <a:rPr lang="en-US" sz="3000" b="1" spc="68" smtClean="0">
                <a:solidFill>
                  <a:srgbClr val="000000"/>
                </a:solidFill>
                <a:latin typeface="Cambria" panose="02040503050406030204" pitchFamily="18" charset="0"/>
                <a:ea typeface="Cambria" panose="02040503050406030204" pitchFamily="18" charset="0"/>
              </a:rPr>
              <a:t>THANH TOÁN</a:t>
            </a:r>
            <a:endParaRPr lang="en-US" sz="3000" b="1" spc="68">
              <a:solidFill>
                <a:srgbClr val="000000"/>
              </a:solidFill>
              <a:latin typeface="Cambria" panose="02040503050406030204" pitchFamily="18" charset="0"/>
              <a:ea typeface="Cambria" panose="02040503050406030204" pitchFamily="18" charset="0"/>
            </a:endParaRPr>
          </a:p>
        </p:txBody>
      </p:sp>
      <p:sp>
        <p:nvSpPr>
          <p:cNvPr id="23" name="TextBox 7"/>
          <p:cNvSpPr txBox="1"/>
          <p:nvPr/>
        </p:nvSpPr>
        <p:spPr>
          <a:xfrm>
            <a:off x="15316200" y="-98096"/>
            <a:ext cx="5048550" cy="1279196"/>
          </a:xfrm>
          <a:prstGeom prst="rect">
            <a:avLst/>
          </a:prstGeom>
        </p:spPr>
        <p:txBody>
          <a:bodyPr lIns="0" tIns="0" rIns="0" bIns="0" rtlCol="0" anchor="t">
            <a:spAutoFit/>
          </a:bodyPr>
          <a:lstStyle/>
          <a:p>
            <a:pPr>
              <a:lnSpc>
                <a:spcPts val="10515"/>
              </a:lnSpc>
            </a:pPr>
            <a:r>
              <a:rPr lang="en-US" sz="7000">
                <a:latin typeface="Dream Avenue"/>
              </a:rPr>
              <a:t>The </a:t>
            </a:r>
            <a:r>
              <a:rPr lang="en-US" sz="7000" smtClean="0">
                <a:latin typeface="Dream Avenue"/>
              </a:rPr>
              <a:t>Ciu</a:t>
            </a:r>
            <a:endParaRPr lang="en-US" sz="7000">
              <a:latin typeface="Dream Avenue"/>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5" name="Group 5"/>
          <p:cNvGrpSpPr/>
          <p:nvPr/>
        </p:nvGrpSpPr>
        <p:grpSpPr>
          <a:xfrm>
            <a:off x="7315200" y="0"/>
            <a:ext cx="7315200" cy="8229600"/>
            <a:chOff x="0" y="0"/>
            <a:chExt cx="3211062" cy="3612444"/>
          </a:xfrm>
        </p:grpSpPr>
        <p:sp>
          <p:nvSpPr>
            <p:cNvPr id="6" name="Freeform 6"/>
            <p:cNvSpPr/>
            <p:nvPr/>
          </p:nvSpPr>
          <p:spPr>
            <a:xfrm>
              <a:off x="0" y="0"/>
              <a:ext cx="3211062" cy="3612445"/>
            </a:xfrm>
            <a:custGeom>
              <a:avLst/>
              <a:gdLst/>
              <a:ahLst/>
              <a:cxnLst/>
              <a:rect l="l" t="t" r="r" b="b"/>
              <a:pathLst>
                <a:path w="3211062" h="3612445">
                  <a:moveTo>
                    <a:pt x="0" y="0"/>
                  </a:moveTo>
                  <a:lnTo>
                    <a:pt x="3211062" y="0"/>
                  </a:lnTo>
                  <a:lnTo>
                    <a:pt x="3211062" y="3612445"/>
                  </a:lnTo>
                  <a:lnTo>
                    <a:pt x="0" y="3612445"/>
                  </a:lnTo>
                  <a:close/>
                </a:path>
              </a:pathLst>
            </a:custGeom>
            <a:solidFill>
              <a:srgbClr val="FFFFFF"/>
            </a:solidFill>
            <a:ln cap="sq">
              <a:noFill/>
              <a:prstDash val="solid"/>
              <a:miter/>
            </a:ln>
          </p:spPr>
        </p:sp>
        <p:sp>
          <p:nvSpPr>
            <p:cNvPr id="7" name="TextBox 7"/>
            <p:cNvSpPr txBox="1"/>
            <p:nvPr/>
          </p:nvSpPr>
          <p:spPr>
            <a:xfrm>
              <a:off x="0" y="-47625"/>
              <a:ext cx="3211062" cy="3660069"/>
            </a:xfrm>
            <a:prstGeom prst="rect">
              <a:avLst/>
            </a:prstGeom>
          </p:spPr>
          <p:txBody>
            <a:bodyPr lIns="50800" tIns="50800" rIns="50800" bIns="50800" rtlCol="0" anchor="ctr"/>
            <a:lstStyle/>
            <a:p>
              <a:pPr algn="ctr">
                <a:lnSpc>
                  <a:spcPts val="3220"/>
                </a:lnSpc>
              </a:pPr>
              <a:endParaRPr/>
            </a:p>
          </p:txBody>
        </p:sp>
      </p:grpSp>
      <p:sp>
        <p:nvSpPr>
          <p:cNvPr id="8" name="TextBox 8"/>
          <p:cNvSpPr txBox="1"/>
          <p:nvPr/>
        </p:nvSpPr>
        <p:spPr>
          <a:xfrm>
            <a:off x="6352675" y="1164911"/>
            <a:ext cx="6649449" cy="1018099"/>
          </a:xfrm>
          <a:prstGeom prst="rect">
            <a:avLst/>
          </a:prstGeom>
        </p:spPr>
        <p:txBody>
          <a:bodyPr lIns="0" tIns="0" rIns="0" bIns="0" rtlCol="0" anchor="t">
            <a:spAutoFit/>
          </a:bodyPr>
          <a:lstStyle/>
          <a:p>
            <a:pPr algn="ctr">
              <a:lnSpc>
                <a:spcPts val="7435"/>
              </a:lnSpc>
            </a:pPr>
            <a:r>
              <a:rPr lang="en-US" sz="9532" smtClean="0">
                <a:solidFill>
                  <a:srgbClr val="000000"/>
                </a:solidFill>
                <a:latin typeface="Cambria" panose="02040503050406030204" pitchFamily="18" charset="0"/>
                <a:ea typeface="Cambria" panose="02040503050406030204" pitchFamily="18" charset="0"/>
              </a:rPr>
              <a:t>LỜI CẢM ƠN</a:t>
            </a:r>
            <a:endParaRPr lang="en-US" sz="9532">
              <a:solidFill>
                <a:srgbClr val="000000"/>
              </a:solidFill>
              <a:latin typeface="Cambria" panose="02040503050406030204" pitchFamily="18" charset="0"/>
              <a:ea typeface="Cambria" panose="02040503050406030204" pitchFamily="18" charset="0"/>
            </a:endParaRPr>
          </a:p>
        </p:txBody>
      </p:sp>
      <p:sp>
        <p:nvSpPr>
          <p:cNvPr id="12" name="TextBox 12"/>
          <p:cNvSpPr txBox="1"/>
          <p:nvPr/>
        </p:nvSpPr>
        <p:spPr>
          <a:xfrm>
            <a:off x="2057697" y="3923187"/>
            <a:ext cx="1744180" cy="2183452"/>
          </a:xfrm>
          <a:prstGeom prst="rect">
            <a:avLst/>
          </a:prstGeom>
        </p:spPr>
        <p:txBody>
          <a:bodyPr lIns="0" tIns="0" rIns="0" bIns="0" rtlCol="0" anchor="t">
            <a:spAutoFit/>
          </a:bodyPr>
          <a:lstStyle/>
          <a:p>
            <a:pPr>
              <a:lnSpc>
                <a:spcPts val="17727"/>
              </a:lnSpc>
            </a:pPr>
            <a:r>
              <a:rPr lang="en-US" sz="12662" spc="-886">
                <a:solidFill>
                  <a:srgbClr val="FFFFFF"/>
                </a:solidFill>
                <a:latin typeface="Inter Bold"/>
              </a:rPr>
              <a:t>01</a:t>
            </a:r>
          </a:p>
        </p:txBody>
      </p:sp>
      <p:sp>
        <p:nvSpPr>
          <p:cNvPr id="17" name="Rectangle 16"/>
          <p:cNvSpPr/>
          <p:nvPr/>
        </p:nvSpPr>
        <p:spPr>
          <a:xfrm>
            <a:off x="990600" y="2838870"/>
            <a:ext cx="16611600" cy="5647828"/>
          </a:xfrm>
          <a:prstGeom prst="rect">
            <a:avLst/>
          </a:prstGeom>
        </p:spPr>
        <p:txBody>
          <a:bodyPr wrap="square">
            <a:spAutoFit/>
          </a:bodyPr>
          <a:lstStyle/>
          <a:p>
            <a:pPr algn="just">
              <a:lnSpc>
                <a:spcPct val="150000"/>
              </a:lnSpc>
            </a:pPr>
            <a:r>
              <a:rPr lang="en-US" sz="3500" smtClean="0">
                <a:latin typeface="Cambria" panose="02040503050406030204" pitchFamily="18" charset="0"/>
                <a:ea typeface="Cambria" panose="02040503050406030204" pitchFamily="18" charset="0"/>
              </a:rPr>
              <a:t>Em </a:t>
            </a:r>
            <a:r>
              <a:rPr lang="en-US" sz="3500">
                <a:latin typeface="Cambria" panose="02040503050406030204" pitchFamily="18" charset="0"/>
                <a:ea typeface="Cambria" panose="02040503050406030204" pitchFamily="18" charset="0"/>
              </a:rPr>
              <a:t>xin gửi lời cảm ơn tới các thầy cô trong khoa Công nghệ thông </a:t>
            </a:r>
            <a:r>
              <a:rPr lang="en-US" sz="3500">
                <a:latin typeface="Cambria" panose="02040503050406030204" pitchFamily="18" charset="0"/>
                <a:ea typeface="Cambria" panose="02040503050406030204" pitchFamily="18" charset="0"/>
              </a:rPr>
              <a:t>tin </a:t>
            </a:r>
            <a:r>
              <a:rPr lang="en-US" sz="3500" smtClean="0">
                <a:latin typeface="Cambria" panose="02040503050406030204" pitchFamily="18" charset="0"/>
                <a:ea typeface="Cambria" panose="02040503050406030204" pitchFamily="18" charset="0"/>
              </a:rPr>
              <a:t>–Đh Công Thương TP.HCM đã </a:t>
            </a:r>
            <a:r>
              <a:rPr lang="en-US" sz="3500">
                <a:latin typeface="Cambria" panose="02040503050406030204" pitchFamily="18" charset="0"/>
                <a:ea typeface="Cambria" panose="02040503050406030204" pitchFamily="18" charset="0"/>
              </a:rPr>
              <a:t>tạo diều kiện và giúp đỡ em trong quá trình học tập tại trường. Đặc biệt </a:t>
            </a:r>
            <a:r>
              <a:rPr lang="en-US" sz="3500">
                <a:latin typeface="Cambria" panose="02040503050406030204" pitchFamily="18" charset="0"/>
                <a:ea typeface="Cambria" panose="02040503050406030204" pitchFamily="18" charset="0"/>
              </a:rPr>
              <a:t>là </a:t>
            </a:r>
            <a:r>
              <a:rPr lang="en-US" sz="3500" smtClean="0">
                <a:latin typeface="Cambria" panose="02040503050406030204" pitchFamily="18" charset="0"/>
                <a:ea typeface="Cambria" panose="02040503050406030204" pitchFamily="18" charset="0"/>
              </a:rPr>
              <a:t>cô Nguyễn Hải Yến,  người </a:t>
            </a:r>
            <a:r>
              <a:rPr lang="en-US" sz="3500">
                <a:latin typeface="Cambria" panose="02040503050406030204" pitchFamily="18" charset="0"/>
                <a:ea typeface="Cambria" panose="02040503050406030204" pitchFamily="18" charset="0"/>
              </a:rPr>
              <a:t>đã tận tình giúp đỡ chỉ bảo để em có thể hoàn thiện được đồ án này.</a:t>
            </a:r>
          </a:p>
          <a:p>
            <a:pPr algn="just">
              <a:lnSpc>
                <a:spcPct val="150000"/>
              </a:lnSpc>
            </a:pPr>
            <a:r>
              <a:rPr lang="en-US" sz="3500">
                <a:latin typeface="Cambria" panose="02040503050406030204" pitchFamily="18" charset="0"/>
                <a:ea typeface="Cambria" panose="02040503050406030204" pitchFamily="18" charset="0"/>
              </a:rPr>
              <a:t>Tuy nhiên do thời gian có hạn cùng với nhiều nguyên nhân khác, mặc dù em đã nỗ lực hết mình xong đồ án của em vẫn còn nhiều thiếu sót và hạn chế.</a:t>
            </a:r>
          </a:p>
          <a:p>
            <a:pPr algn="just">
              <a:lnSpc>
                <a:spcPct val="150000"/>
              </a:lnSpc>
            </a:pPr>
            <a:r>
              <a:rPr lang="en-US" sz="3500">
                <a:latin typeface="Cambria" panose="02040503050406030204" pitchFamily="18" charset="0"/>
                <a:ea typeface="Cambria" panose="02040503050406030204" pitchFamily="18" charset="0"/>
              </a:rPr>
              <a:t>Em rất mong nhận được sự thông cảm và sự chỉ bảo </a:t>
            </a:r>
            <a:r>
              <a:rPr lang="en-US" sz="3500">
                <a:latin typeface="Cambria" panose="02040503050406030204" pitchFamily="18" charset="0"/>
                <a:ea typeface="Cambria" panose="02040503050406030204" pitchFamily="18" charset="0"/>
              </a:rPr>
              <a:t>của </a:t>
            </a:r>
            <a:r>
              <a:rPr lang="en-US" sz="3500" smtClean="0">
                <a:latin typeface="Cambria" panose="02040503050406030204" pitchFamily="18" charset="0"/>
                <a:ea typeface="Cambria" panose="02040503050406030204" pitchFamily="18" charset="0"/>
              </a:rPr>
              <a:t>Cô </a:t>
            </a:r>
            <a:r>
              <a:rPr lang="en-US" sz="3500">
                <a:latin typeface="Cambria" panose="02040503050406030204" pitchFamily="18" charset="0"/>
                <a:ea typeface="Cambria" panose="02040503050406030204" pitchFamily="18" charset="0"/>
              </a:rPr>
              <a:t>cùng các bạn.</a:t>
            </a:r>
          </a:p>
        </p:txBody>
      </p:sp>
      <p:sp>
        <p:nvSpPr>
          <p:cNvPr id="18" name="TextBox 7"/>
          <p:cNvSpPr txBox="1"/>
          <p:nvPr/>
        </p:nvSpPr>
        <p:spPr>
          <a:xfrm>
            <a:off x="15316200" y="-98096"/>
            <a:ext cx="5048550" cy="1279196"/>
          </a:xfrm>
          <a:prstGeom prst="rect">
            <a:avLst/>
          </a:prstGeom>
        </p:spPr>
        <p:txBody>
          <a:bodyPr lIns="0" tIns="0" rIns="0" bIns="0" rtlCol="0" anchor="t">
            <a:spAutoFit/>
          </a:bodyPr>
          <a:lstStyle/>
          <a:p>
            <a:pPr>
              <a:lnSpc>
                <a:spcPts val="10515"/>
              </a:lnSpc>
            </a:pPr>
            <a:r>
              <a:rPr lang="en-US" sz="7000">
                <a:latin typeface="Dream Avenue"/>
              </a:rPr>
              <a:t>The </a:t>
            </a:r>
            <a:r>
              <a:rPr lang="en-US" sz="7000" smtClean="0">
                <a:latin typeface="Dream Avenue"/>
              </a:rPr>
              <a:t>Ciu</a:t>
            </a:r>
            <a:endParaRPr lang="en-US" sz="7000">
              <a:latin typeface="Dream Avenue"/>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BB9678"/>
            </a:solidFill>
          </p:spPr>
        </p:sp>
      </p:grpSp>
      <p:sp>
        <p:nvSpPr>
          <p:cNvPr id="16" name="TextBox 7"/>
          <p:cNvSpPr txBox="1"/>
          <p:nvPr/>
        </p:nvSpPr>
        <p:spPr>
          <a:xfrm>
            <a:off x="15316200" y="-98096"/>
            <a:ext cx="5048550" cy="1279196"/>
          </a:xfrm>
          <a:prstGeom prst="rect">
            <a:avLst/>
          </a:prstGeom>
        </p:spPr>
        <p:txBody>
          <a:bodyPr lIns="0" tIns="0" rIns="0" bIns="0" rtlCol="0" anchor="t">
            <a:spAutoFit/>
          </a:bodyPr>
          <a:lstStyle/>
          <a:p>
            <a:pPr>
              <a:lnSpc>
                <a:spcPts val="10515"/>
              </a:lnSpc>
            </a:pPr>
            <a:r>
              <a:rPr lang="en-US" sz="7000">
                <a:latin typeface="Dream Avenue"/>
              </a:rPr>
              <a:t>The </a:t>
            </a:r>
            <a:r>
              <a:rPr lang="en-US" sz="7000" smtClean="0">
                <a:latin typeface="Dream Avenue"/>
              </a:rPr>
              <a:t>Ciu</a:t>
            </a:r>
            <a:endParaRPr lang="en-US" sz="7000">
              <a:latin typeface="Dream Avenue"/>
            </a:endParaRPr>
          </a:p>
        </p:txBody>
      </p:sp>
      <p:sp>
        <p:nvSpPr>
          <p:cNvPr id="10" name="Rectangle 9"/>
          <p:cNvSpPr/>
          <p:nvPr/>
        </p:nvSpPr>
        <p:spPr>
          <a:xfrm>
            <a:off x="152400" y="-108496"/>
            <a:ext cx="16078200" cy="1609480"/>
          </a:xfrm>
          <a:prstGeom prst="rect">
            <a:avLst/>
          </a:prstGeom>
        </p:spPr>
        <p:txBody>
          <a:bodyPr wrap="square">
            <a:spAutoFit/>
          </a:bodyPr>
          <a:lstStyle/>
          <a:p>
            <a:pPr>
              <a:lnSpc>
                <a:spcPct val="150000"/>
              </a:lnSpc>
            </a:pPr>
            <a:r>
              <a:rPr lang="en-US" sz="7500" b="1">
                <a:latin typeface="Cambria" panose="02040503050406030204" pitchFamily="18" charset="0"/>
                <a:ea typeface="Cambria" panose="02040503050406030204" pitchFamily="18" charset="0"/>
              </a:rPr>
              <a:t>5</a:t>
            </a:r>
            <a:r>
              <a:rPr lang="en-US" sz="7500" b="1" smtClean="0">
                <a:latin typeface="Cambria" panose="02040503050406030204" pitchFamily="18" charset="0"/>
                <a:ea typeface="Cambria" panose="02040503050406030204" pitchFamily="18" charset="0"/>
              </a:rPr>
              <a:t>.  KĨ NĂNG MỚI NHÓM TÌM HIỂU</a:t>
            </a:r>
            <a:endParaRPr lang="en-US" sz="7500" b="1">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252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D9D5"/>
        </a:solidFill>
        <a:effectLst/>
      </p:bgPr>
    </p:bg>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1976219244"/>
              </p:ext>
            </p:extLst>
          </p:nvPr>
        </p:nvGraphicFramePr>
        <p:xfrm>
          <a:off x="1295400" y="1638300"/>
          <a:ext cx="15939658" cy="7506742"/>
        </p:xfrm>
        <a:graphic>
          <a:graphicData uri="http://schemas.openxmlformats.org/drawingml/2006/table">
            <a:tbl>
              <a:tblPr firstRow="1" bandRow="1">
                <a:tableStyleId>{21E4AEA4-8DFA-4A89-87EB-49C32662AFE0}</a:tableStyleId>
              </a:tblPr>
              <a:tblGrid>
                <a:gridCol w="990600">
                  <a:extLst>
                    <a:ext uri="{9D8B030D-6E8A-4147-A177-3AD203B41FA5}">
                      <a16:colId xmlns:a16="http://schemas.microsoft.com/office/drawing/2014/main" val="3259768867"/>
                    </a:ext>
                  </a:extLst>
                </a:gridCol>
                <a:gridCol w="2057400">
                  <a:extLst>
                    <a:ext uri="{9D8B030D-6E8A-4147-A177-3AD203B41FA5}">
                      <a16:colId xmlns:a16="http://schemas.microsoft.com/office/drawing/2014/main" val="3142785156"/>
                    </a:ext>
                  </a:extLst>
                </a:gridCol>
                <a:gridCol w="3048000">
                  <a:extLst>
                    <a:ext uri="{9D8B030D-6E8A-4147-A177-3AD203B41FA5}">
                      <a16:colId xmlns:a16="http://schemas.microsoft.com/office/drawing/2014/main" val="1767497844"/>
                    </a:ext>
                  </a:extLst>
                </a:gridCol>
                <a:gridCol w="3012376">
                  <a:extLst>
                    <a:ext uri="{9D8B030D-6E8A-4147-A177-3AD203B41FA5}">
                      <a16:colId xmlns:a16="http://schemas.microsoft.com/office/drawing/2014/main" val="1810138106"/>
                    </a:ext>
                  </a:extLst>
                </a:gridCol>
                <a:gridCol w="2277094">
                  <a:extLst>
                    <a:ext uri="{9D8B030D-6E8A-4147-A177-3AD203B41FA5}">
                      <a16:colId xmlns:a16="http://schemas.microsoft.com/office/drawing/2014/main" val="2443345457"/>
                    </a:ext>
                  </a:extLst>
                </a:gridCol>
                <a:gridCol w="2277094">
                  <a:extLst>
                    <a:ext uri="{9D8B030D-6E8A-4147-A177-3AD203B41FA5}">
                      <a16:colId xmlns:a16="http://schemas.microsoft.com/office/drawing/2014/main" val="3534500608"/>
                    </a:ext>
                  </a:extLst>
                </a:gridCol>
                <a:gridCol w="2277094">
                  <a:extLst>
                    <a:ext uri="{9D8B030D-6E8A-4147-A177-3AD203B41FA5}">
                      <a16:colId xmlns:a16="http://schemas.microsoft.com/office/drawing/2014/main" val="1007117515"/>
                    </a:ext>
                  </a:extLst>
                </a:gridCol>
              </a:tblGrid>
              <a:tr h="1219200">
                <a:tc>
                  <a:txBody>
                    <a:bodyPr/>
                    <a:lstStyle/>
                    <a:p>
                      <a:pPr algn="ctr"/>
                      <a:r>
                        <a:rPr lang="en-US" sz="2500" smtClean="0">
                          <a:latin typeface="Cambria" panose="02040503050406030204" pitchFamily="18" charset="0"/>
                          <a:ea typeface="Cambria" panose="02040503050406030204" pitchFamily="18" charset="0"/>
                        </a:rPr>
                        <a:t>STT</a:t>
                      </a:r>
                      <a:endParaRPr lang="en-US" sz="2500">
                        <a:latin typeface="Cambria" panose="02040503050406030204" pitchFamily="18" charset="0"/>
                        <a:ea typeface="Cambria" panose="02040503050406030204" pitchFamily="18" charset="0"/>
                      </a:endParaRPr>
                    </a:p>
                  </a:txBody>
                  <a:tcPr anchor="ctr"/>
                </a:tc>
                <a:tc>
                  <a:txBody>
                    <a:bodyPr/>
                    <a:lstStyle/>
                    <a:p>
                      <a:pPr algn="ctr"/>
                      <a:r>
                        <a:rPr lang="en-US" sz="2500" smtClean="0">
                          <a:latin typeface="Cambria" panose="02040503050406030204" pitchFamily="18" charset="0"/>
                          <a:ea typeface="Cambria" panose="02040503050406030204" pitchFamily="18" charset="0"/>
                        </a:rPr>
                        <a:t>MSSV</a:t>
                      </a:r>
                      <a:endParaRPr lang="en-US" sz="2500">
                        <a:latin typeface="Cambria" panose="02040503050406030204" pitchFamily="18" charset="0"/>
                        <a:ea typeface="Cambria" panose="02040503050406030204" pitchFamily="18" charset="0"/>
                      </a:endParaRPr>
                    </a:p>
                  </a:txBody>
                  <a:tcPr anchor="ctr"/>
                </a:tc>
                <a:tc>
                  <a:txBody>
                    <a:bodyPr/>
                    <a:lstStyle/>
                    <a:p>
                      <a:pPr algn="ctr"/>
                      <a:r>
                        <a:rPr lang="en-US" sz="2500" smtClean="0">
                          <a:latin typeface="Cambria" panose="02040503050406030204" pitchFamily="18" charset="0"/>
                          <a:ea typeface="Cambria" panose="02040503050406030204" pitchFamily="18" charset="0"/>
                        </a:rPr>
                        <a:t>Họ</a:t>
                      </a:r>
                      <a:r>
                        <a:rPr lang="en-US" sz="2500" baseline="0" smtClean="0">
                          <a:latin typeface="Cambria" panose="02040503050406030204" pitchFamily="18" charset="0"/>
                          <a:ea typeface="Cambria" panose="02040503050406030204" pitchFamily="18" charset="0"/>
                        </a:rPr>
                        <a:t> Tên</a:t>
                      </a:r>
                      <a:endParaRPr lang="en-US" sz="2500">
                        <a:latin typeface="Cambria" panose="02040503050406030204" pitchFamily="18" charset="0"/>
                        <a:ea typeface="Cambria" panose="02040503050406030204" pitchFamily="18" charset="0"/>
                      </a:endParaRPr>
                    </a:p>
                  </a:txBody>
                  <a:tcPr anchor="ctr"/>
                </a:tc>
                <a:tc>
                  <a:txBody>
                    <a:bodyPr/>
                    <a:lstStyle/>
                    <a:p>
                      <a:pPr algn="ctr"/>
                      <a:r>
                        <a:rPr lang="en-US" sz="2500" smtClean="0">
                          <a:latin typeface="Cambria" panose="02040503050406030204" pitchFamily="18" charset="0"/>
                          <a:ea typeface="Cambria" panose="02040503050406030204" pitchFamily="18" charset="0"/>
                        </a:rPr>
                        <a:t>Công</a:t>
                      </a:r>
                      <a:r>
                        <a:rPr lang="en-US" sz="2500" baseline="0" smtClean="0">
                          <a:latin typeface="Cambria" panose="02040503050406030204" pitchFamily="18" charset="0"/>
                          <a:ea typeface="Cambria" panose="02040503050406030204" pitchFamily="18" charset="0"/>
                        </a:rPr>
                        <a:t> việc đảm nhiệm</a:t>
                      </a:r>
                      <a:endParaRPr lang="en-US" sz="2500">
                        <a:latin typeface="Cambria" panose="02040503050406030204" pitchFamily="18" charset="0"/>
                        <a:ea typeface="Cambria" panose="02040503050406030204" pitchFamily="18" charset="0"/>
                      </a:endParaRPr>
                    </a:p>
                  </a:txBody>
                  <a:tcPr anchor="ctr"/>
                </a:tc>
                <a:tc>
                  <a:txBody>
                    <a:bodyPr/>
                    <a:lstStyle/>
                    <a:p>
                      <a:pPr algn="ctr"/>
                      <a:r>
                        <a:rPr lang="en-US" sz="2500" smtClean="0">
                          <a:latin typeface="Cambria" panose="02040503050406030204" pitchFamily="18" charset="0"/>
                          <a:ea typeface="Cambria" panose="02040503050406030204" pitchFamily="18" charset="0"/>
                        </a:rPr>
                        <a:t>Cá</a:t>
                      </a:r>
                      <a:r>
                        <a:rPr lang="en-US" sz="2500" baseline="0" smtClean="0">
                          <a:latin typeface="Cambria" panose="02040503050406030204" pitchFamily="18" charset="0"/>
                          <a:ea typeface="Cambria" panose="02040503050406030204" pitchFamily="18" charset="0"/>
                        </a:rPr>
                        <a:t> nhân tự đánh giá kết quả</a:t>
                      </a:r>
                      <a:endParaRPr lang="en-US" sz="2500">
                        <a:latin typeface="Cambria" panose="02040503050406030204" pitchFamily="18" charset="0"/>
                        <a:ea typeface="Cambria" panose="02040503050406030204" pitchFamily="18" charset="0"/>
                      </a:endParaRPr>
                    </a:p>
                  </a:txBody>
                  <a:tcPr anchor="ctr"/>
                </a:tc>
                <a:tc>
                  <a:txBody>
                    <a:bodyPr/>
                    <a:lstStyle/>
                    <a:p>
                      <a:pPr algn="ctr"/>
                      <a:r>
                        <a:rPr lang="en-US" sz="2500" smtClean="0">
                          <a:latin typeface="Cambria" panose="02040503050406030204" pitchFamily="18" charset="0"/>
                          <a:ea typeface="Cambria" panose="02040503050406030204" pitchFamily="18" charset="0"/>
                        </a:rPr>
                        <a:t>Nhóm</a:t>
                      </a:r>
                      <a:r>
                        <a:rPr lang="en-US" sz="2500" baseline="0" smtClean="0">
                          <a:latin typeface="Cambria" panose="02040503050406030204" pitchFamily="18" charset="0"/>
                          <a:ea typeface="Cambria" panose="02040503050406030204" pitchFamily="18" charset="0"/>
                        </a:rPr>
                        <a:t> đánh giá kết quả</a:t>
                      </a:r>
                      <a:endParaRPr lang="en-US" sz="2500">
                        <a:latin typeface="Cambria" panose="02040503050406030204" pitchFamily="18" charset="0"/>
                        <a:ea typeface="Cambria" panose="02040503050406030204" pitchFamily="18" charset="0"/>
                      </a:endParaRPr>
                    </a:p>
                  </a:txBody>
                  <a:tcPr anchor="ctr"/>
                </a:tc>
                <a:tc>
                  <a:txBody>
                    <a:bodyPr/>
                    <a:lstStyle/>
                    <a:p>
                      <a:pPr algn="ctr"/>
                      <a:r>
                        <a:rPr lang="en-US" sz="2500" smtClean="0">
                          <a:latin typeface="Cambria" panose="02040503050406030204" pitchFamily="18" charset="0"/>
                          <a:ea typeface="Cambria" panose="02040503050406030204" pitchFamily="18" charset="0"/>
                        </a:rPr>
                        <a:t>Giáo</a:t>
                      </a:r>
                      <a:r>
                        <a:rPr lang="en-US" sz="2500" baseline="0" smtClean="0">
                          <a:latin typeface="Cambria" panose="02040503050406030204" pitchFamily="18" charset="0"/>
                          <a:ea typeface="Cambria" panose="02040503050406030204" pitchFamily="18" charset="0"/>
                        </a:rPr>
                        <a:t> viên đánh giá</a:t>
                      </a:r>
                      <a:endParaRPr lang="en-US" sz="2500">
                        <a:latin typeface="Cambria" panose="02040503050406030204" pitchFamily="18" charset="0"/>
                        <a:ea typeface="Cambria" panose="02040503050406030204" pitchFamily="18" charset="0"/>
                      </a:endParaRPr>
                    </a:p>
                  </a:txBody>
                  <a:tcPr anchor="ctr"/>
                </a:tc>
                <a:extLst>
                  <a:ext uri="{0D108BD9-81ED-4DB2-BD59-A6C34878D82A}">
                    <a16:rowId xmlns:a16="http://schemas.microsoft.com/office/drawing/2014/main" val="3444129487"/>
                  </a:ext>
                </a:extLst>
              </a:tr>
              <a:tr h="1425982">
                <a:tc>
                  <a:txBody>
                    <a:bodyPr/>
                    <a:lstStyle/>
                    <a:p>
                      <a:pPr algn="ctr"/>
                      <a:r>
                        <a:rPr lang="en-US" sz="2500" b="1" smtClean="0">
                          <a:latin typeface="Cambria" panose="02040503050406030204" pitchFamily="18" charset="0"/>
                          <a:ea typeface="Cambria" panose="02040503050406030204" pitchFamily="18" charset="0"/>
                        </a:rPr>
                        <a:t>1</a:t>
                      </a:r>
                      <a:endParaRPr lang="en-US" sz="2500" b="1">
                        <a:latin typeface="Cambria" panose="02040503050406030204" pitchFamily="18" charset="0"/>
                        <a:ea typeface="Cambria" panose="02040503050406030204" pitchFamily="18" charset="0"/>
                      </a:endParaRPr>
                    </a:p>
                  </a:txBody>
                  <a:tcPr/>
                </a:tc>
                <a:tc>
                  <a:txBody>
                    <a:bodyPr/>
                    <a:lstStyle/>
                    <a:p>
                      <a:r>
                        <a:rPr lang="en-US" sz="2500" b="0" i="0" kern="1200" smtClean="0">
                          <a:solidFill>
                            <a:schemeClr val="dk1"/>
                          </a:solidFill>
                          <a:effectLst/>
                          <a:latin typeface="Cambria" panose="02040503050406030204" pitchFamily="18" charset="0"/>
                          <a:ea typeface="Cambria" panose="02040503050406030204" pitchFamily="18" charset="0"/>
                          <a:cs typeface="+mn-cs"/>
                        </a:rPr>
                        <a:t>2001215644</a:t>
                      </a:r>
                      <a:endParaRPr lang="en-US" sz="2500">
                        <a:latin typeface="Cambria" panose="02040503050406030204" pitchFamily="18" charset="0"/>
                        <a:ea typeface="Cambria" panose="02040503050406030204" pitchFamily="18" charset="0"/>
                      </a:endParaRPr>
                    </a:p>
                  </a:txBody>
                  <a:tcPr/>
                </a:tc>
                <a:tc>
                  <a:txBody>
                    <a:bodyPr/>
                    <a:lstStyle/>
                    <a:p>
                      <a:r>
                        <a:rPr lang="en-US" sz="2500" smtClean="0">
                          <a:latin typeface="Cambria" panose="02040503050406030204" pitchFamily="18" charset="0"/>
                          <a:ea typeface="Cambria" panose="02040503050406030204" pitchFamily="18" charset="0"/>
                        </a:rPr>
                        <a:t>Trần</a:t>
                      </a:r>
                      <a:r>
                        <a:rPr lang="en-US" sz="2500" baseline="0" smtClean="0">
                          <a:latin typeface="Cambria" panose="02040503050406030204" pitchFamily="18" charset="0"/>
                          <a:ea typeface="Cambria" panose="02040503050406030204" pitchFamily="18" charset="0"/>
                        </a:rPr>
                        <a:t> Chí Công</a:t>
                      </a:r>
                      <a:endParaRPr lang="en-US" sz="2500">
                        <a:latin typeface="Cambria" panose="02040503050406030204" pitchFamily="18" charset="0"/>
                        <a:ea typeface="Cambria" panose="02040503050406030204" pitchFamily="18" charset="0"/>
                      </a:endParaRPr>
                    </a:p>
                  </a:txBody>
                  <a:tcPr/>
                </a:tc>
                <a:tc>
                  <a:txBody>
                    <a:bodyPr/>
                    <a:lstStyle/>
                    <a:p>
                      <a:pPr marL="342900" indent="-342900">
                        <a:buFont typeface="Arial" panose="020B0604020202020204" pitchFamily="34" charset="0"/>
                        <a:buChar char="•"/>
                      </a:pPr>
                      <a:r>
                        <a:rPr lang="en-US" sz="2500" smtClean="0">
                          <a:latin typeface="Cambria" panose="02040503050406030204" pitchFamily="18" charset="0"/>
                          <a:ea typeface="Cambria" panose="02040503050406030204" pitchFamily="18" charset="0"/>
                        </a:rPr>
                        <a:t>Thiết</a:t>
                      </a:r>
                      <a:r>
                        <a:rPr lang="en-US" sz="2500" baseline="0" smtClean="0">
                          <a:latin typeface="Cambria" panose="02040503050406030204" pitchFamily="18" charset="0"/>
                          <a:ea typeface="Cambria" panose="02040503050406030204" pitchFamily="18" charset="0"/>
                        </a:rPr>
                        <a:t> kế giao diện</a:t>
                      </a:r>
                    </a:p>
                    <a:p>
                      <a:pPr marL="342900" indent="-342900">
                        <a:buFont typeface="Arial" panose="020B0604020202020204" pitchFamily="34" charset="0"/>
                        <a:buChar char="•"/>
                      </a:pPr>
                      <a:r>
                        <a:rPr lang="en-US" sz="2500" baseline="0" smtClean="0">
                          <a:latin typeface="Cambria" panose="02040503050406030204" pitchFamily="18" charset="0"/>
                          <a:ea typeface="Cambria" panose="02040503050406030204" pitchFamily="18" charset="0"/>
                        </a:rPr>
                        <a:t>Giỏ hàng</a:t>
                      </a:r>
                    </a:p>
                    <a:p>
                      <a:pPr marL="342900" indent="-342900">
                        <a:buFont typeface="Arial" panose="020B0604020202020204" pitchFamily="34" charset="0"/>
                        <a:buChar char="•"/>
                      </a:pPr>
                      <a:r>
                        <a:rPr lang="en-US" sz="2500" baseline="0" smtClean="0">
                          <a:latin typeface="Cambria" panose="02040503050406030204" pitchFamily="18" charset="0"/>
                          <a:ea typeface="Cambria" panose="02040503050406030204" pitchFamily="18" charset="0"/>
                        </a:rPr>
                        <a:t>Sản Phẩm</a:t>
                      </a:r>
                    </a:p>
                    <a:p>
                      <a:pPr marL="342900" indent="-342900">
                        <a:buFont typeface="Arial" panose="020B0604020202020204" pitchFamily="34" charset="0"/>
                        <a:buChar char="•"/>
                      </a:pPr>
                      <a:r>
                        <a:rPr lang="en-US" sz="2500" smtClean="0">
                          <a:latin typeface="Cambria" panose="02040503050406030204" pitchFamily="18" charset="0"/>
                          <a:ea typeface="Cambria" panose="02040503050406030204" pitchFamily="18" charset="0"/>
                        </a:rPr>
                        <a:t>Thiết</a:t>
                      </a:r>
                      <a:r>
                        <a:rPr lang="en-US" sz="2500" baseline="0" smtClean="0">
                          <a:latin typeface="Cambria" panose="02040503050406030204" pitchFamily="18" charset="0"/>
                          <a:ea typeface="Cambria" panose="02040503050406030204" pitchFamily="18" charset="0"/>
                        </a:rPr>
                        <a:t> kế database</a:t>
                      </a:r>
                      <a:endParaRPr lang="en-US" sz="2500">
                        <a:latin typeface="Cambria" panose="02040503050406030204" pitchFamily="18" charset="0"/>
                        <a:ea typeface="Cambria" panose="02040503050406030204" pitchFamily="18" charset="0"/>
                      </a:endParaRPr>
                    </a:p>
                  </a:txBody>
                  <a:tcPr/>
                </a:tc>
                <a:tc>
                  <a:txBody>
                    <a:bodyPr/>
                    <a:lstStyle/>
                    <a:p>
                      <a:r>
                        <a:rPr lang="en-US" sz="2500" smtClean="0">
                          <a:latin typeface="Cambria" panose="02040503050406030204" pitchFamily="18" charset="0"/>
                          <a:ea typeface="Cambria" panose="02040503050406030204" pitchFamily="18" charset="0"/>
                        </a:rPr>
                        <a:t>100%</a:t>
                      </a:r>
                      <a:endParaRPr lang="en-US" sz="2500">
                        <a:latin typeface="Cambria" panose="02040503050406030204" pitchFamily="18" charset="0"/>
                        <a:ea typeface="Cambria" panose="02040503050406030204" pitchFamily="18" charset="0"/>
                      </a:endParaRPr>
                    </a:p>
                  </a:txBody>
                  <a:tcPr/>
                </a:tc>
                <a:tc>
                  <a:txBody>
                    <a:bodyPr/>
                    <a:lstStyle/>
                    <a:p>
                      <a:r>
                        <a:rPr lang="en-US" sz="2500" smtClean="0">
                          <a:latin typeface="Cambria" panose="02040503050406030204" pitchFamily="18" charset="0"/>
                          <a:ea typeface="Cambria" panose="02040503050406030204" pitchFamily="18" charset="0"/>
                        </a:rPr>
                        <a:t>100%</a:t>
                      </a:r>
                      <a:endParaRPr lang="en-US" sz="2500">
                        <a:latin typeface="Cambria" panose="02040503050406030204" pitchFamily="18" charset="0"/>
                        <a:ea typeface="Cambria" panose="02040503050406030204" pitchFamily="18" charset="0"/>
                      </a:endParaRPr>
                    </a:p>
                  </a:txBody>
                  <a:tcPr/>
                </a:tc>
                <a:tc>
                  <a:txBody>
                    <a:bodyPr/>
                    <a:lstStyle/>
                    <a:p>
                      <a:endParaRPr lang="en-US" sz="250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1425607760"/>
                  </a:ext>
                </a:extLst>
              </a:tr>
              <a:tr h="1425982">
                <a:tc>
                  <a:txBody>
                    <a:bodyPr/>
                    <a:lstStyle/>
                    <a:p>
                      <a:pPr algn="ctr"/>
                      <a:r>
                        <a:rPr lang="en-US" sz="2500" b="1" smtClean="0">
                          <a:latin typeface="Cambria" panose="02040503050406030204" pitchFamily="18" charset="0"/>
                          <a:ea typeface="Cambria" panose="02040503050406030204" pitchFamily="18" charset="0"/>
                        </a:rPr>
                        <a:t>2</a:t>
                      </a:r>
                      <a:endParaRPr lang="en-US" sz="2500" b="1">
                        <a:latin typeface="Cambria" panose="02040503050406030204" pitchFamily="18" charset="0"/>
                        <a:ea typeface="Cambria" panose="02040503050406030204" pitchFamily="18" charset="0"/>
                      </a:endParaRPr>
                    </a:p>
                  </a:txBody>
                  <a:tcPr/>
                </a:tc>
                <a:tc>
                  <a:txBody>
                    <a:bodyPr/>
                    <a:lstStyle/>
                    <a:p>
                      <a:r>
                        <a:rPr lang="en-US" sz="2500" smtClean="0">
                          <a:latin typeface="Cambria" panose="02040503050406030204" pitchFamily="18" charset="0"/>
                          <a:ea typeface="Cambria" panose="02040503050406030204" pitchFamily="18" charset="0"/>
                        </a:rPr>
                        <a:t>2001215755</a:t>
                      </a:r>
                      <a:endParaRPr lang="en-US" sz="2500">
                        <a:latin typeface="Cambria" panose="02040503050406030204" pitchFamily="18" charset="0"/>
                        <a:ea typeface="Cambria" panose="02040503050406030204" pitchFamily="18" charset="0"/>
                      </a:endParaRPr>
                    </a:p>
                  </a:txBody>
                  <a:tcPr/>
                </a:tc>
                <a:tc>
                  <a:txBody>
                    <a:bodyPr/>
                    <a:lstStyle/>
                    <a:p>
                      <a:r>
                        <a:rPr lang="en-US" sz="2500" smtClean="0">
                          <a:latin typeface="Cambria" panose="02040503050406030204" pitchFamily="18" charset="0"/>
                          <a:ea typeface="Cambria" panose="02040503050406030204" pitchFamily="18" charset="0"/>
                        </a:rPr>
                        <a:t>Nguyến</a:t>
                      </a:r>
                      <a:r>
                        <a:rPr lang="en-US" sz="2500" baseline="0" smtClean="0">
                          <a:latin typeface="Cambria" panose="02040503050406030204" pitchFamily="18" charset="0"/>
                          <a:ea typeface="Cambria" panose="02040503050406030204" pitchFamily="18" charset="0"/>
                        </a:rPr>
                        <a:t> Thị Hằng</a:t>
                      </a:r>
                      <a:endParaRPr lang="en-US" sz="2500">
                        <a:latin typeface="Cambria" panose="02040503050406030204" pitchFamily="18" charset="0"/>
                        <a:ea typeface="Cambria" panose="02040503050406030204" pitchFamily="18" charset="0"/>
                      </a:endParaRPr>
                    </a:p>
                  </a:txBody>
                  <a:tcPr/>
                </a:tc>
                <a:tc>
                  <a:txBody>
                    <a:bodyPr/>
                    <a:lstStyle/>
                    <a:p>
                      <a:pPr marL="342900" indent="-342900">
                        <a:buFont typeface="Arial" panose="020B0604020202020204" pitchFamily="34" charset="0"/>
                        <a:buChar char="•"/>
                      </a:pPr>
                      <a:r>
                        <a:rPr lang="en-US" sz="2500" smtClean="0">
                          <a:latin typeface="Cambria" panose="02040503050406030204" pitchFamily="18" charset="0"/>
                          <a:ea typeface="Cambria" panose="02040503050406030204" pitchFamily="18" charset="0"/>
                        </a:rPr>
                        <a:t>Best</a:t>
                      </a:r>
                      <a:r>
                        <a:rPr lang="en-US" sz="2500" baseline="0" smtClean="0">
                          <a:latin typeface="Cambria" panose="02040503050406030204" pitchFamily="18" charset="0"/>
                          <a:ea typeface="Cambria" panose="02040503050406030204" pitchFamily="18" charset="0"/>
                        </a:rPr>
                        <a:t> Seller</a:t>
                      </a:r>
                    </a:p>
                    <a:p>
                      <a:pPr marL="342900" indent="-342900">
                        <a:buFont typeface="Arial" panose="020B0604020202020204" pitchFamily="34" charset="0"/>
                        <a:buChar char="•"/>
                      </a:pPr>
                      <a:r>
                        <a:rPr lang="en-US" sz="2500" baseline="0" smtClean="0">
                          <a:latin typeface="Cambria" panose="02040503050406030204" pitchFamily="18" charset="0"/>
                          <a:ea typeface="Cambria" panose="02040503050406030204" pitchFamily="18" charset="0"/>
                        </a:rPr>
                        <a:t>Thiết kế giao diện</a:t>
                      </a:r>
                    </a:p>
                    <a:p>
                      <a:pPr marL="342900" indent="-342900">
                        <a:buFont typeface="Arial" panose="020B0604020202020204" pitchFamily="34" charset="0"/>
                        <a:buChar char="•"/>
                      </a:pPr>
                      <a:r>
                        <a:rPr lang="en-US" sz="2500" baseline="0" smtClean="0">
                          <a:latin typeface="Cambria" panose="02040503050406030204" pitchFamily="18" charset="0"/>
                          <a:ea typeface="Cambria" panose="02040503050406030204" pitchFamily="18" charset="0"/>
                        </a:rPr>
                        <a:t>Thiết kế database</a:t>
                      </a:r>
                      <a:endParaRPr lang="en-US" sz="2500">
                        <a:latin typeface="Cambria" panose="02040503050406030204" pitchFamily="18" charset="0"/>
                        <a:ea typeface="Cambria" panose="02040503050406030204" pitchFamily="18" charset="0"/>
                      </a:endParaRPr>
                    </a:p>
                  </a:txBody>
                  <a:tcPr/>
                </a:tc>
                <a:tc>
                  <a:txBody>
                    <a:bodyPr/>
                    <a:lstStyle/>
                    <a:p>
                      <a:r>
                        <a:rPr lang="en-US" sz="2500" smtClean="0">
                          <a:latin typeface="Cambria" panose="02040503050406030204" pitchFamily="18" charset="0"/>
                          <a:ea typeface="Cambria" panose="02040503050406030204" pitchFamily="18" charset="0"/>
                        </a:rPr>
                        <a:t>100%</a:t>
                      </a:r>
                      <a:endParaRPr lang="en-US" sz="2500">
                        <a:latin typeface="Cambria" panose="02040503050406030204" pitchFamily="18" charset="0"/>
                        <a:ea typeface="Cambria" panose="02040503050406030204" pitchFamily="18" charset="0"/>
                      </a:endParaRPr>
                    </a:p>
                  </a:txBody>
                  <a:tcPr/>
                </a:tc>
                <a:tc>
                  <a:txBody>
                    <a:bodyPr/>
                    <a:lstStyle/>
                    <a:p>
                      <a:r>
                        <a:rPr lang="en-US" sz="2500" smtClean="0">
                          <a:latin typeface="Cambria" panose="02040503050406030204" pitchFamily="18" charset="0"/>
                          <a:ea typeface="Cambria" panose="02040503050406030204" pitchFamily="18" charset="0"/>
                        </a:rPr>
                        <a:t>100%</a:t>
                      </a:r>
                      <a:endParaRPr lang="en-US" sz="2500">
                        <a:latin typeface="Cambria" panose="02040503050406030204" pitchFamily="18" charset="0"/>
                        <a:ea typeface="Cambria" panose="02040503050406030204" pitchFamily="18" charset="0"/>
                      </a:endParaRPr>
                    </a:p>
                  </a:txBody>
                  <a:tcPr/>
                </a:tc>
                <a:tc>
                  <a:txBody>
                    <a:bodyPr/>
                    <a:lstStyle/>
                    <a:p>
                      <a:endParaRPr lang="en-US" sz="250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2170792948"/>
                  </a:ext>
                </a:extLst>
              </a:tr>
              <a:tr h="1425982">
                <a:tc>
                  <a:txBody>
                    <a:bodyPr/>
                    <a:lstStyle/>
                    <a:p>
                      <a:pPr algn="ctr"/>
                      <a:r>
                        <a:rPr lang="en-US" sz="2500" b="1" smtClean="0">
                          <a:latin typeface="Cambria" panose="02040503050406030204" pitchFamily="18" charset="0"/>
                          <a:ea typeface="Cambria" panose="02040503050406030204" pitchFamily="18" charset="0"/>
                        </a:rPr>
                        <a:t>3</a:t>
                      </a:r>
                      <a:endParaRPr lang="en-US" sz="2500" b="1">
                        <a:latin typeface="Cambria" panose="02040503050406030204" pitchFamily="18" charset="0"/>
                        <a:ea typeface="Cambria" panose="02040503050406030204" pitchFamily="18" charset="0"/>
                      </a:endParaRPr>
                    </a:p>
                  </a:txBody>
                  <a:tcPr/>
                </a:tc>
                <a:tc>
                  <a:txBody>
                    <a:bodyPr/>
                    <a:lstStyle/>
                    <a:p>
                      <a:r>
                        <a:rPr lang="en-US" sz="2500" b="0" i="0" kern="1200" smtClean="0">
                          <a:solidFill>
                            <a:schemeClr val="dk1"/>
                          </a:solidFill>
                          <a:effectLst/>
                          <a:latin typeface="Cambria" panose="02040503050406030204" pitchFamily="18" charset="0"/>
                          <a:ea typeface="Cambria" panose="02040503050406030204" pitchFamily="18" charset="0"/>
                          <a:cs typeface="+mn-cs"/>
                        </a:rPr>
                        <a:t>2001215997</a:t>
                      </a:r>
                      <a:endParaRPr lang="en-US" sz="2500">
                        <a:latin typeface="Cambria" panose="02040503050406030204" pitchFamily="18" charset="0"/>
                        <a:ea typeface="Cambria" panose="020405030504060302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500" b="0" i="0" kern="1200" smtClean="0">
                          <a:solidFill>
                            <a:schemeClr val="dk1"/>
                          </a:solidFill>
                          <a:effectLst/>
                          <a:latin typeface="Cambria" panose="02040503050406030204" pitchFamily="18" charset="0"/>
                          <a:ea typeface="Cambria" panose="02040503050406030204" pitchFamily="18" charset="0"/>
                          <a:cs typeface="+mn-cs"/>
                        </a:rPr>
                        <a:t>Lê Hồng Nhân</a:t>
                      </a:r>
                    </a:p>
                    <a:p>
                      <a:endParaRPr lang="en-US" sz="2500">
                        <a:latin typeface="Cambria" panose="02040503050406030204" pitchFamily="18" charset="0"/>
                        <a:ea typeface="Cambria" panose="02040503050406030204" pitchFamily="18" charset="0"/>
                      </a:endParaRPr>
                    </a:p>
                  </a:txBody>
                  <a:tcPr/>
                </a:tc>
                <a:tc>
                  <a:txBody>
                    <a:bodyPr/>
                    <a:lstStyle/>
                    <a:p>
                      <a:pPr marL="342900" indent="-342900">
                        <a:buFont typeface="Arial" panose="020B0604020202020204" pitchFamily="34" charset="0"/>
                        <a:buChar char="•"/>
                      </a:pPr>
                      <a:r>
                        <a:rPr lang="en-US" sz="2500" smtClean="0">
                          <a:latin typeface="Cambria" panose="02040503050406030204" pitchFamily="18" charset="0"/>
                          <a:ea typeface="Cambria" panose="02040503050406030204" pitchFamily="18" charset="0"/>
                        </a:rPr>
                        <a:t>New</a:t>
                      </a:r>
                    </a:p>
                    <a:p>
                      <a:pPr marL="342900" indent="-342900">
                        <a:buFont typeface="Arial" panose="020B0604020202020204" pitchFamily="34" charset="0"/>
                        <a:buChar char="•"/>
                      </a:pPr>
                      <a:r>
                        <a:rPr lang="en-US" sz="2500" smtClean="0">
                          <a:latin typeface="Cambria" panose="02040503050406030204" pitchFamily="18" charset="0"/>
                          <a:ea typeface="Cambria" panose="02040503050406030204" pitchFamily="18" charset="0"/>
                        </a:rPr>
                        <a:t>Chi tiết</a:t>
                      </a:r>
                      <a:r>
                        <a:rPr lang="en-US" sz="2500" baseline="0" smtClean="0">
                          <a:latin typeface="Cambria" panose="02040503050406030204" pitchFamily="18" charset="0"/>
                          <a:ea typeface="Cambria" panose="02040503050406030204" pitchFamily="18" charset="0"/>
                        </a:rPr>
                        <a:t> sản phẩm</a:t>
                      </a:r>
                    </a:p>
                    <a:p>
                      <a:pPr marL="342900" indent="-342900">
                        <a:buFont typeface="Arial" panose="020B0604020202020204" pitchFamily="34" charset="0"/>
                        <a:buChar char="•"/>
                      </a:pPr>
                      <a:r>
                        <a:rPr lang="en-US" sz="2500" baseline="0" smtClean="0">
                          <a:latin typeface="Cambria" panose="02040503050406030204" pitchFamily="18" charset="0"/>
                          <a:ea typeface="Cambria" panose="02040503050406030204" pitchFamily="18" charset="0"/>
                        </a:rPr>
                        <a:t>Thiết kế giao diện</a:t>
                      </a:r>
                    </a:p>
                    <a:p>
                      <a:pPr marL="342900" indent="-342900">
                        <a:buFont typeface="Arial" panose="020B0604020202020204" pitchFamily="34" charset="0"/>
                        <a:buChar char="•"/>
                      </a:pPr>
                      <a:r>
                        <a:rPr lang="en-US" sz="2500" baseline="0" smtClean="0">
                          <a:latin typeface="Cambria" panose="02040503050406030204" pitchFamily="18" charset="0"/>
                          <a:ea typeface="Cambria" panose="02040503050406030204" pitchFamily="18" charset="0"/>
                        </a:rPr>
                        <a:t>Thiết kế database</a:t>
                      </a:r>
                      <a:endParaRPr lang="en-US" sz="2500" smtClean="0">
                        <a:latin typeface="Cambria" panose="02040503050406030204" pitchFamily="18" charset="0"/>
                        <a:ea typeface="Cambria" panose="02040503050406030204" pitchFamily="18" charset="0"/>
                      </a:endParaRPr>
                    </a:p>
                  </a:txBody>
                  <a:tcPr/>
                </a:tc>
                <a:tc>
                  <a:txBody>
                    <a:bodyPr/>
                    <a:lstStyle/>
                    <a:p>
                      <a:r>
                        <a:rPr lang="en-US" sz="2500" smtClean="0">
                          <a:latin typeface="Cambria" panose="02040503050406030204" pitchFamily="18" charset="0"/>
                          <a:ea typeface="Cambria" panose="02040503050406030204" pitchFamily="18" charset="0"/>
                        </a:rPr>
                        <a:t>100%</a:t>
                      </a:r>
                      <a:endParaRPr lang="en-US" sz="2500">
                        <a:latin typeface="Cambria" panose="02040503050406030204" pitchFamily="18" charset="0"/>
                        <a:ea typeface="Cambria" panose="02040503050406030204" pitchFamily="18" charset="0"/>
                      </a:endParaRPr>
                    </a:p>
                  </a:txBody>
                  <a:tcPr/>
                </a:tc>
                <a:tc>
                  <a:txBody>
                    <a:bodyPr/>
                    <a:lstStyle/>
                    <a:p>
                      <a:r>
                        <a:rPr lang="en-US" sz="2500" smtClean="0">
                          <a:latin typeface="Cambria" panose="02040503050406030204" pitchFamily="18" charset="0"/>
                          <a:ea typeface="Cambria" panose="02040503050406030204" pitchFamily="18" charset="0"/>
                        </a:rPr>
                        <a:t>100%</a:t>
                      </a:r>
                      <a:endParaRPr lang="en-US" sz="2500">
                        <a:latin typeface="Cambria" panose="02040503050406030204" pitchFamily="18" charset="0"/>
                        <a:ea typeface="Cambria" panose="02040503050406030204" pitchFamily="18" charset="0"/>
                      </a:endParaRPr>
                    </a:p>
                  </a:txBody>
                  <a:tcPr/>
                </a:tc>
                <a:tc>
                  <a:txBody>
                    <a:bodyPr/>
                    <a:lstStyle/>
                    <a:p>
                      <a:endParaRPr lang="en-US" sz="250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978391375"/>
                  </a:ext>
                </a:extLst>
              </a:tr>
              <a:tr h="1425982">
                <a:tc>
                  <a:txBody>
                    <a:bodyPr/>
                    <a:lstStyle/>
                    <a:p>
                      <a:pPr algn="ctr"/>
                      <a:r>
                        <a:rPr lang="en-US" sz="2500" b="1" smtClean="0">
                          <a:latin typeface="Cambria" panose="02040503050406030204" pitchFamily="18" charset="0"/>
                          <a:ea typeface="Cambria" panose="02040503050406030204" pitchFamily="18" charset="0"/>
                        </a:rPr>
                        <a:t>4</a:t>
                      </a:r>
                      <a:endParaRPr lang="en-US" sz="2500" b="1">
                        <a:latin typeface="Cambria" panose="02040503050406030204" pitchFamily="18" charset="0"/>
                        <a:ea typeface="Cambria" panose="02040503050406030204" pitchFamily="18" charset="0"/>
                      </a:endParaRPr>
                    </a:p>
                  </a:txBody>
                  <a:tcPr/>
                </a:tc>
                <a:tc>
                  <a:txBody>
                    <a:bodyPr/>
                    <a:lstStyle/>
                    <a:p>
                      <a:r>
                        <a:rPr lang="en-US" sz="2500" b="0" i="0" kern="1200" smtClean="0">
                          <a:solidFill>
                            <a:schemeClr val="dk1"/>
                          </a:solidFill>
                          <a:effectLst/>
                          <a:latin typeface="Cambria" panose="02040503050406030204" pitchFamily="18" charset="0"/>
                          <a:ea typeface="Cambria" panose="02040503050406030204" pitchFamily="18" charset="0"/>
                          <a:cs typeface="+mn-cs"/>
                        </a:rPr>
                        <a:t>2001216123</a:t>
                      </a:r>
                      <a:endParaRPr lang="en-US" sz="2500">
                        <a:latin typeface="Cambria" panose="02040503050406030204" pitchFamily="18" charset="0"/>
                        <a:ea typeface="Cambria" panose="020405030504060302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500" b="0" i="0" kern="1200" smtClean="0">
                          <a:solidFill>
                            <a:schemeClr val="dk1"/>
                          </a:solidFill>
                          <a:effectLst/>
                          <a:latin typeface="Cambria" panose="02040503050406030204" pitchFamily="18" charset="0"/>
                          <a:ea typeface="Cambria" panose="02040503050406030204" pitchFamily="18" charset="0"/>
                          <a:cs typeface="+mn-cs"/>
                        </a:rPr>
                        <a:t>Trần Quyết Tài</a:t>
                      </a:r>
                    </a:p>
                    <a:p>
                      <a:endParaRPr lang="en-US" sz="2500">
                        <a:latin typeface="Cambria" panose="02040503050406030204" pitchFamily="18" charset="0"/>
                        <a:ea typeface="Cambria" panose="02040503050406030204" pitchFamily="18" charset="0"/>
                      </a:endParaRPr>
                    </a:p>
                  </a:txBody>
                  <a:tcPr/>
                </a:tc>
                <a:tc>
                  <a:txBody>
                    <a:bodyPr/>
                    <a:lstStyle/>
                    <a:p>
                      <a:pPr marL="342900" indent="-342900">
                        <a:buFont typeface="Arial" panose="020B0604020202020204" pitchFamily="34" charset="0"/>
                        <a:buChar char="•"/>
                      </a:pPr>
                      <a:r>
                        <a:rPr lang="en-US" sz="2500" smtClean="0">
                          <a:latin typeface="Cambria" panose="02040503050406030204" pitchFamily="18" charset="0"/>
                          <a:ea typeface="Cambria" panose="02040503050406030204" pitchFamily="18" charset="0"/>
                        </a:rPr>
                        <a:t>Phân</a:t>
                      </a:r>
                      <a:r>
                        <a:rPr lang="en-US" sz="2500" baseline="0" smtClean="0">
                          <a:latin typeface="Cambria" panose="02040503050406030204" pitchFamily="18" charset="0"/>
                          <a:ea typeface="Cambria" panose="02040503050406030204" pitchFamily="18" charset="0"/>
                        </a:rPr>
                        <a:t> quyền đăng nhập</a:t>
                      </a:r>
                    </a:p>
                    <a:p>
                      <a:pPr marL="342900" indent="-342900">
                        <a:buFont typeface="Arial" panose="020B0604020202020204" pitchFamily="34" charset="0"/>
                        <a:buChar char="•"/>
                      </a:pPr>
                      <a:r>
                        <a:rPr lang="en-US" sz="2500" baseline="0" smtClean="0">
                          <a:latin typeface="Cambria" panose="02040503050406030204" pitchFamily="18" charset="0"/>
                          <a:ea typeface="Cambria" panose="02040503050406030204" pitchFamily="18" charset="0"/>
                        </a:rPr>
                        <a:t>Thiết kế giao diện</a:t>
                      </a:r>
                    </a:p>
                    <a:p>
                      <a:pPr marL="342900" indent="-342900">
                        <a:buFont typeface="Arial" panose="020B0604020202020204" pitchFamily="34" charset="0"/>
                        <a:buChar char="•"/>
                      </a:pPr>
                      <a:r>
                        <a:rPr lang="en-US" sz="2500" baseline="0" smtClean="0">
                          <a:latin typeface="Cambria" panose="02040503050406030204" pitchFamily="18" charset="0"/>
                          <a:ea typeface="Cambria" panose="02040503050406030204" pitchFamily="18" charset="0"/>
                        </a:rPr>
                        <a:t>Thiết kế database</a:t>
                      </a:r>
                      <a:endParaRPr lang="en-US" sz="2500" smtClean="0">
                        <a:latin typeface="Cambria" panose="02040503050406030204" pitchFamily="18" charset="0"/>
                        <a:ea typeface="Cambria" panose="02040503050406030204" pitchFamily="18" charset="0"/>
                      </a:endParaRPr>
                    </a:p>
                  </a:txBody>
                  <a:tcPr/>
                </a:tc>
                <a:tc>
                  <a:txBody>
                    <a:bodyPr/>
                    <a:lstStyle/>
                    <a:p>
                      <a:r>
                        <a:rPr lang="en-US" sz="2500" smtClean="0">
                          <a:latin typeface="Cambria" panose="02040503050406030204" pitchFamily="18" charset="0"/>
                          <a:ea typeface="Cambria" panose="02040503050406030204" pitchFamily="18" charset="0"/>
                        </a:rPr>
                        <a:t>100%</a:t>
                      </a:r>
                      <a:endParaRPr lang="en-US" sz="2500">
                        <a:latin typeface="Cambria" panose="02040503050406030204" pitchFamily="18" charset="0"/>
                        <a:ea typeface="Cambria" panose="02040503050406030204" pitchFamily="18" charset="0"/>
                      </a:endParaRPr>
                    </a:p>
                  </a:txBody>
                  <a:tcPr/>
                </a:tc>
                <a:tc>
                  <a:txBody>
                    <a:bodyPr/>
                    <a:lstStyle/>
                    <a:p>
                      <a:r>
                        <a:rPr lang="en-US" sz="2500" smtClean="0">
                          <a:latin typeface="Cambria" panose="02040503050406030204" pitchFamily="18" charset="0"/>
                          <a:ea typeface="Cambria" panose="02040503050406030204" pitchFamily="18" charset="0"/>
                        </a:rPr>
                        <a:t>100%</a:t>
                      </a:r>
                      <a:endParaRPr lang="en-US" sz="2500">
                        <a:latin typeface="Cambria" panose="02040503050406030204" pitchFamily="18" charset="0"/>
                        <a:ea typeface="Cambria" panose="02040503050406030204" pitchFamily="18" charset="0"/>
                      </a:endParaRPr>
                    </a:p>
                  </a:txBody>
                  <a:tcPr/>
                </a:tc>
                <a:tc>
                  <a:txBody>
                    <a:bodyPr/>
                    <a:lstStyle/>
                    <a:p>
                      <a:endParaRPr lang="en-US" sz="250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4258601799"/>
                  </a:ext>
                </a:extLst>
              </a:tr>
            </a:tbl>
          </a:graphicData>
        </a:graphic>
      </p:graphicFrame>
      <p:sp>
        <p:nvSpPr>
          <p:cNvPr id="10" name="TextBox 9"/>
          <p:cNvSpPr txBox="1"/>
          <p:nvPr/>
        </p:nvSpPr>
        <p:spPr>
          <a:xfrm>
            <a:off x="2057400" y="342900"/>
            <a:ext cx="13258800" cy="784830"/>
          </a:xfrm>
          <a:prstGeom prst="rect">
            <a:avLst/>
          </a:prstGeom>
          <a:noFill/>
        </p:spPr>
        <p:txBody>
          <a:bodyPr wrap="square" rtlCol="0">
            <a:spAutoFit/>
          </a:bodyPr>
          <a:lstStyle/>
          <a:p>
            <a:pPr algn="ctr"/>
            <a:r>
              <a:rPr lang="en-US" sz="4500" b="1" smtClean="0">
                <a:latin typeface="Cambria" panose="02040503050406030204" pitchFamily="18" charset="0"/>
                <a:ea typeface="Cambria" panose="02040503050406030204" pitchFamily="18" charset="0"/>
              </a:rPr>
              <a:t>BẢNG ĐÁNH GIÁ THỰC HIỆN CÔNG VIỆC NHÓM</a:t>
            </a:r>
            <a:endParaRPr lang="en-US" sz="4500" b="1">
              <a:latin typeface="Cambria" panose="02040503050406030204" pitchFamily="18" charset="0"/>
              <a:ea typeface="Cambria" panose="02040503050406030204"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14630400" y="0"/>
            <a:ext cx="3657600" cy="10287000"/>
            <a:chOff x="0" y="0"/>
            <a:chExt cx="1605531" cy="4515556"/>
          </a:xfrm>
        </p:grpSpPr>
        <p:sp>
          <p:nvSpPr>
            <p:cNvPr id="3" name="Freeform 3"/>
            <p:cNvSpPr/>
            <p:nvPr/>
          </p:nvSpPr>
          <p:spPr>
            <a:xfrm>
              <a:off x="0" y="0"/>
              <a:ext cx="1605531" cy="4515555"/>
            </a:xfrm>
            <a:custGeom>
              <a:avLst/>
              <a:gdLst/>
              <a:ahLst/>
              <a:cxnLst/>
              <a:rect l="l" t="t" r="r" b="b"/>
              <a:pathLst>
                <a:path w="1605531" h="4515555">
                  <a:moveTo>
                    <a:pt x="0" y="0"/>
                  </a:moveTo>
                  <a:lnTo>
                    <a:pt x="1605531" y="0"/>
                  </a:lnTo>
                  <a:lnTo>
                    <a:pt x="1605531" y="4515555"/>
                  </a:lnTo>
                  <a:lnTo>
                    <a:pt x="0" y="4515555"/>
                  </a:lnTo>
                  <a:close/>
                </a:path>
              </a:pathLst>
            </a:custGeom>
            <a:solidFill>
              <a:srgbClr val="FFFFFF"/>
            </a:solidFill>
            <a:ln cap="sq">
              <a:noFill/>
              <a:prstDash val="solid"/>
              <a:miter/>
            </a:ln>
          </p:spPr>
        </p:sp>
        <p:sp>
          <p:nvSpPr>
            <p:cNvPr id="4" name="TextBox 4"/>
            <p:cNvSpPr txBox="1"/>
            <p:nvPr/>
          </p:nvSpPr>
          <p:spPr>
            <a:xfrm>
              <a:off x="0" y="-47625"/>
              <a:ext cx="1605531" cy="4563181"/>
            </a:xfrm>
            <a:prstGeom prst="rect">
              <a:avLst/>
            </a:prstGeom>
          </p:spPr>
          <p:txBody>
            <a:bodyPr lIns="50800" tIns="50800" rIns="50800" bIns="50800" rtlCol="0" anchor="ctr"/>
            <a:lstStyle/>
            <a:p>
              <a:pPr algn="ctr">
                <a:lnSpc>
                  <a:spcPts val="3220"/>
                </a:lnSpc>
              </a:pPr>
              <a:endParaRPr/>
            </a:p>
          </p:txBody>
        </p:sp>
      </p:grpSp>
      <p:grpSp>
        <p:nvGrpSpPr>
          <p:cNvPr id="5" name="Group 5"/>
          <p:cNvGrpSpPr/>
          <p:nvPr/>
        </p:nvGrpSpPr>
        <p:grpSpPr>
          <a:xfrm>
            <a:off x="0" y="0"/>
            <a:ext cx="3657600" cy="10287000"/>
            <a:chOff x="0" y="0"/>
            <a:chExt cx="1605531" cy="4515556"/>
          </a:xfrm>
        </p:grpSpPr>
        <p:sp>
          <p:nvSpPr>
            <p:cNvPr id="6" name="Freeform 6"/>
            <p:cNvSpPr/>
            <p:nvPr/>
          </p:nvSpPr>
          <p:spPr>
            <a:xfrm>
              <a:off x="0" y="0"/>
              <a:ext cx="1605531" cy="4515555"/>
            </a:xfrm>
            <a:custGeom>
              <a:avLst/>
              <a:gdLst/>
              <a:ahLst/>
              <a:cxnLst/>
              <a:rect l="l" t="t" r="r" b="b"/>
              <a:pathLst>
                <a:path w="1605531" h="4515555">
                  <a:moveTo>
                    <a:pt x="0" y="0"/>
                  </a:moveTo>
                  <a:lnTo>
                    <a:pt x="1605531" y="0"/>
                  </a:lnTo>
                  <a:lnTo>
                    <a:pt x="1605531" y="4515555"/>
                  </a:lnTo>
                  <a:lnTo>
                    <a:pt x="0" y="4515555"/>
                  </a:lnTo>
                  <a:close/>
                </a:path>
              </a:pathLst>
            </a:custGeom>
            <a:solidFill>
              <a:srgbClr val="FFFFFF"/>
            </a:solidFill>
            <a:ln cap="sq">
              <a:noFill/>
              <a:prstDash val="solid"/>
              <a:miter/>
            </a:ln>
          </p:spPr>
        </p:sp>
        <p:sp>
          <p:nvSpPr>
            <p:cNvPr id="7" name="TextBox 7"/>
            <p:cNvSpPr txBox="1"/>
            <p:nvPr/>
          </p:nvSpPr>
          <p:spPr>
            <a:xfrm>
              <a:off x="0" y="-47625"/>
              <a:ext cx="1605531" cy="4563181"/>
            </a:xfrm>
            <a:prstGeom prst="rect">
              <a:avLst/>
            </a:prstGeom>
          </p:spPr>
          <p:txBody>
            <a:bodyPr lIns="50800" tIns="50800" rIns="50800" bIns="50800" rtlCol="0" anchor="ctr"/>
            <a:lstStyle/>
            <a:p>
              <a:pPr algn="ctr">
                <a:lnSpc>
                  <a:spcPts val="3220"/>
                </a:lnSpc>
              </a:pPr>
              <a:endParaRPr/>
            </a:p>
          </p:txBody>
        </p:sp>
      </p:grpSp>
      <p:grpSp>
        <p:nvGrpSpPr>
          <p:cNvPr id="10" name="Group 10"/>
          <p:cNvGrpSpPr/>
          <p:nvPr/>
        </p:nvGrpSpPr>
        <p:grpSpPr>
          <a:xfrm>
            <a:off x="14630400" y="0"/>
            <a:ext cx="3657600" cy="3314700"/>
            <a:chOff x="0" y="0"/>
            <a:chExt cx="4876800" cy="5486400"/>
          </a:xfrm>
        </p:grpSpPr>
        <p:pic>
          <p:nvPicPr>
            <p:cNvPr id="11" name="Picture 11"/>
            <p:cNvPicPr>
              <a:picLocks noChangeAspect="1"/>
            </p:cNvPicPr>
            <p:nvPr/>
          </p:nvPicPr>
          <p:blipFill>
            <a:blip r:embed="rId2"/>
            <a:srcRect t="15625"/>
            <a:stretch>
              <a:fillRect/>
            </a:stretch>
          </p:blipFill>
          <p:spPr>
            <a:xfrm>
              <a:off x="0" y="0"/>
              <a:ext cx="4876800" cy="5486400"/>
            </a:xfrm>
            <a:prstGeom prst="rect">
              <a:avLst/>
            </a:prstGeom>
          </p:spPr>
        </p:pic>
      </p:grpSp>
      <p:grpSp>
        <p:nvGrpSpPr>
          <p:cNvPr id="12" name="Group 12"/>
          <p:cNvGrpSpPr/>
          <p:nvPr/>
        </p:nvGrpSpPr>
        <p:grpSpPr>
          <a:xfrm>
            <a:off x="0" y="5372100"/>
            <a:ext cx="3200400" cy="4914900"/>
            <a:chOff x="0" y="0"/>
            <a:chExt cx="4876800" cy="8229600"/>
          </a:xfrm>
        </p:grpSpPr>
        <p:pic>
          <p:nvPicPr>
            <p:cNvPr id="13" name="Picture 13"/>
            <p:cNvPicPr>
              <a:picLocks noChangeAspect="1"/>
            </p:cNvPicPr>
            <p:nvPr/>
          </p:nvPicPr>
          <p:blipFill>
            <a:blip r:embed="rId3"/>
            <a:srcRect l="14106" t="21774" r="16359"/>
            <a:stretch>
              <a:fillRect/>
            </a:stretch>
          </p:blipFill>
          <p:spPr>
            <a:xfrm>
              <a:off x="0" y="0"/>
              <a:ext cx="4876800" cy="8229600"/>
            </a:xfrm>
            <a:prstGeom prst="rect">
              <a:avLst/>
            </a:prstGeom>
          </p:spPr>
        </p:pic>
      </p:grpSp>
      <p:sp>
        <p:nvSpPr>
          <p:cNvPr id="22" name="Rectangle 21"/>
          <p:cNvSpPr/>
          <p:nvPr/>
        </p:nvSpPr>
        <p:spPr>
          <a:xfrm>
            <a:off x="152400" y="-108496"/>
            <a:ext cx="11178753" cy="1938992"/>
          </a:xfrm>
          <a:prstGeom prst="rect">
            <a:avLst/>
          </a:prstGeom>
        </p:spPr>
        <p:txBody>
          <a:bodyPr wrap="square">
            <a:spAutoFit/>
          </a:bodyPr>
          <a:lstStyle/>
          <a:p>
            <a:pPr>
              <a:lnSpc>
                <a:spcPct val="150000"/>
              </a:lnSpc>
            </a:pPr>
            <a:r>
              <a:rPr lang="en-US" sz="8000" b="1" smtClean="0">
                <a:latin typeface="Cambria" panose="02040503050406030204" pitchFamily="18" charset="0"/>
                <a:ea typeface="Cambria" panose="02040503050406030204" pitchFamily="18" charset="0"/>
              </a:rPr>
              <a:t>6.  KẾT </a:t>
            </a:r>
            <a:r>
              <a:rPr lang="en-US" sz="8000" b="1">
                <a:latin typeface="Cambria" panose="02040503050406030204" pitchFamily="18" charset="0"/>
                <a:ea typeface="Cambria" panose="02040503050406030204" pitchFamily="18" charset="0"/>
              </a:rPr>
              <a:t>QUẢ ĐẠT ĐƯỢC</a:t>
            </a:r>
          </a:p>
        </p:txBody>
      </p:sp>
      <p:sp>
        <p:nvSpPr>
          <p:cNvPr id="23" name="TextBox 22"/>
          <p:cNvSpPr txBox="1"/>
          <p:nvPr/>
        </p:nvSpPr>
        <p:spPr>
          <a:xfrm>
            <a:off x="3299247" y="2095500"/>
            <a:ext cx="7315200" cy="4708981"/>
          </a:xfrm>
          <a:prstGeom prst="rect">
            <a:avLst/>
          </a:prstGeom>
          <a:noFill/>
        </p:spPr>
        <p:txBody>
          <a:bodyPr wrap="square" rtlCol="0">
            <a:spAutoFit/>
          </a:bodyPr>
          <a:lstStyle/>
          <a:p>
            <a:pPr marL="342900" indent="-342900">
              <a:lnSpc>
                <a:spcPct val="150000"/>
              </a:lnSpc>
              <a:buFont typeface="+mj-lt"/>
              <a:buAutoNum type="arabicPeriod"/>
            </a:pPr>
            <a:r>
              <a:rPr lang="en-US" sz="4000" smtClean="0">
                <a:latin typeface="Cambria" panose="02040503050406030204" pitchFamily="18" charset="0"/>
                <a:ea typeface="Cambria" panose="02040503050406030204" pitchFamily="18" charset="0"/>
              </a:rPr>
              <a:t>Quản lý danh sách sản phẩm </a:t>
            </a:r>
            <a:r>
              <a:rPr lang="en-US" sz="4000">
                <a:solidFill>
                  <a:srgbClr val="FF0000"/>
                </a:solidFill>
              </a:rPr>
              <a:t>✔</a:t>
            </a:r>
            <a:endParaRPr lang="en-US" sz="4000" smtClean="0">
              <a:solidFill>
                <a:srgbClr val="FF0000"/>
              </a:solidFill>
              <a:latin typeface="Cambria" panose="02040503050406030204" pitchFamily="18" charset="0"/>
              <a:ea typeface="Cambria" panose="02040503050406030204" pitchFamily="18" charset="0"/>
            </a:endParaRPr>
          </a:p>
          <a:p>
            <a:pPr marL="342900" indent="-342900">
              <a:lnSpc>
                <a:spcPct val="150000"/>
              </a:lnSpc>
              <a:buFont typeface="+mj-lt"/>
              <a:buAutoNum type="arabicPeriod"/>
            </a:pPr>
            <a:r>
              <a:rPr lang="en-US" sz="4000" smtClean="0">
                <a:latin typeface="Cambria" panose="02040503050406030204" pitchFamily="18" charset="0"/>
                <a:ea typeface="Cambria" panose="02040503050406030204" pitchFamily="18" charset="0"/>
              </a:rPr>
              <a:t>Quản lý danh mục sản phẩm </a:t>
            </a:r>
            <a:r>
              <a:rPr lang="en-US" sz="4000">
                <a:solidFill>
                  <a:srgbClr val="FF0000"/>
                </a:solidFill>
              </a:rPr>
              <a:t>✔</a:t>
            </a:r>
            <a:endParaRPr lang="en-US" sz="4000" smtClean="0">
              <a:latin typeface="Cambria" panose="02040503050406030204" pitchFamily="18" charset="0"/>
              <a:ea typeface="Cambria" panose="02040503050406030204" pitchFamily="18" charset="0"/>
            </a:endParaRPr>
          </a:p>
          <a:p>
            <a:pPr marL="342900" indent="-342900">
              <a:lnSpc>
                <a:spcPct val="150000"/>
              </a:lnSpc>
              <a:buFont typeface="+mj-lt"/>
              <a:buAutoNum type="arabicPeriod"/>
            </a:pPr>
            <a:r>
              <a:rPr lang="en-US" sz="4000" smtClean="0">
                <a:latin typeface="Cambria" panose="02040503050406030204" pitchFamily="18" charset="0"/>
                <a:ea typeface="Cambria" panose="02040503050406030204" pitchFamily="18" charset="0"/>
              </a:rPr>
              <a:t>Đặt hàng trực tuyến </a:t>
            </a:r>
            <a:r>
              <a:rPr lang="en-US" sz="4000">
                <a:solidFill>
                  <a:srgbClr val="FF0000"/>
                </a:solidFill>
              </a:rPr>
              <a:t>✔</a:t>
            </a:r>
            <a:endParaRPr lang="en-US" sz="4000" smtClean="0">
              <a:latin typeface="Cambria" panose="02040503050406030204" pitchFamily="18" charset="0"/>
              <a:ea typeface="Cambria" panose="02040503050406030204" pitchFamily="18" charset="0"/>
            </a:endParaRPr>
          </a:p>
          <a:p>
            <a:pPr marL="342900" indent="-342900">
              <a:lnSpc>
                <a:spcPct val="150000"/>
              </a:lnSpc>
              <a:buFont typeface="+mj-lt"/>
              <a:buAutoNum type="arabicPeriod"/>
            </a:pPr>
            <a:r>
              <a:rPr lang="en-US" sz="4000" smtClean="0">
                <a:latin typeface="Cambria" panose="02040503050406030204" pitchFamily="18" charset="0"/>
                <a:ea typeface="Cambria" panose="02040503050406030204" pitchFamily="18" charset="0"/>
              </a:rPr>
              <a:t>Quản lý hóa đơn </a:t>
            </a:r>
            <a:r>
              <a:rPr lang="en-US" sz="4000">
                <a:solidFill>
                  <a:srgbClr val="FF0000"/>
                </a:solidFill>
              </a:rPr>
              <a:t>✔</a:t>
            </a:r>
            <a:endParaRPr lang="en-US" sz="4000" smtClean="0">
              <a:latin typeface="Cambria" panose="02040503050406030204" pitchFamily="18" charset="0"/>
              <a:ea typeface="Cambria" panose="02040503050406030204" pitchFamily="18" charset="0"/>
            </a:endParaRPr>
          </a:p>
          <a:p>
            <a:pPr marL="342900" indent="-342900">
              <a:lnSpc>
                <a:spcPct val="150000"/>
              </a:lnSpc>
              <a:buFont typeface="+mj-lt"/>
              <a:buAutoNum type="arabicPeriod"/>
            </a:pPr>
            <a:r>
              <a:rPr lang="en-US" sz="4000" smtClean="0">
                <a:latin typeface="Cambria" panose="02040503050406030204" pitchFamily="18" charset="0"/>
                <a:ea typeface="Cambria" panose="02040503050406030204" pitchFamily="18" charset="0"/>
              </a:rPr>
              <a:t>Quá trình xử lý đơn hàng </a:t>
            </a:r>
            <a:r>
              <a:rPr lang="en-US" sz="4000">
                <a:solidFill>
                  <a:srgbClr val="FF0000"/>
                </a:solidFill>
              </a:rPr>
              <a:t>✔</a:t>
            </a:r>
            <a:endParaRPr lang="en-US" sz="4000" smtClean="0">
              <a:latin typeface="Cambria" panose="02040503050406030204" pitchFamily="18" charset="0"/>
              <a:ea typeface="Cambria" panose="02040503050406030204" pitchFamily="18" charset="0"/>
            </a:endParaRPr>
          </a:p>
        </p:txBody>
      </p:sp>
      <p:sp>
        <p:nvSpPr>
          <p:cNvPr id="24" name="Rectangle 23"/>
          <p:cNvSpPr/>
          <p:nvPr/>
        </p:nvSpPr>
        <p:spPr>
          <a:xfrm>
            <a:off x="10772443" y="5025713"/>
            <a:ext cx="7239000" cy="4708981"/>
          </a:xfrm>
          <a:prstGeom prst="rect">
            <a:avLst/>
          </a:prstGeom>
        </p:spPr>
        <p:txBody>
          <a:bodyPr wrap="square">
            <a:spAutoFit/>
          </a:bodyPr>
          <a:lstStyle/>
          <a:p>
            <a:pPr algn="just">
              <a:lnSpc>
                <a:spcPct val="150000"/>
              </a:lnSpc>
            </a:pPr>
            <a:r>
              <a:rPr lang="en-US" sz="4000" smtClean="0">
                <a:latin typeface="Cambria" panose="02040503050406030204" pitchFamily="18" charset="0"/>
                <a:ea typeface="Cambria" panose="02040503050406030204" pitchFamily="18" charset="0"/>
              </a:rPr>
              <a:t>6. Thống </a:t>
            </a:r>
            <a:r>
              <a:rPr lang="en-US" sz="4000">
                <a:latin typeface="Cambria" panose="02040503050406030204" pitchFamily="18" charset="0"/>
                <a:ea typeface="Cambria" panose="02040503050406030204" pitchFamily="18" charset="0"/>
              </a:rPr>
              <a:t>kê </a:t>
            </a:r>
            <a:r>
              <a:rPr lang="en-US" sz="4000">
                <a:latin typeface="Cambria" panose="02040503050406030204" pitchFamily="18" charset="0"/>
                <a:ea typeface="Cambria" panose="02040503050406030204" pitchFamily="18" charset="0"/>
              </a:rPr>
              <a:t>đơn </a:t>
            </a:r>
            <a:r>
              <a:rPr lang="en-US" sz="4000" smtClean="0">
                <a:latin typeface="Cambria" panose="02040503050406030204" pitchFamily="18" charset="0"/>
                <a:ea typeface="Cambria" panose="02040503050406030204" pitchFamily="18" charset="0"/>
              </a:rPr>
              <a:t>hàng </a:t>
            </a:r>
            <a:r>
              <a:rPr lang="en-US" sz="4000">
                <a:solidFill>
                  <a:srgbClr val="FF0000"/>
                </a:solidFill>
              </a:rPr>
              <a:t>✔</a:t>
            </a:r>
            <a:endParaRPr lang="en-US" sz="4000">
              <a:latin typeface="Cambria" panose="02040503050406030204" pitchFamily="18" charset="0"/>
              <a:ea typeface="Cambria" panose="02040503050406030204" pitchFamily="18" charset="0"/>
            </a:endParaRPr>
          </a:p>
          <a:p>
            <a:pPr algn="just">
              <a:lnSpc>
                <a:spcPct val="150000"/>
              </a:lnSpc>
            </a:pPr>
            <a:r>
              <a:rPr lang="en-US" sz="4000" smtClean="0">
                <a:latin typeface="Cambria" panose="02040503050406030204" pitchFamily="18" charset="0"/>
                <a:ea typeface="Cambria" panose="02040503050406030204" pitchFamily="18" charset="0"/>
              </a:rPr>
              <a:t>7. Tìm </a:t>
            </a:r>
            <a:r>
              <a:rPr lang="en-US" sz="4000">
                <a:latin typeface="Cambria" panose="02040503050406030204" pitchFamily="18" charset="0"/>
                <a:ea typeface="Cambria" panose="02040503050406030204" pitchFamily="18" charset="0"/>
              </a:rPr>
              <a:t>kiếm </a:t>
            </a:r>
            <a:r>
              <a:rPr lang="en-US" sz="4000">
                <a:latin typeface="Cambria" panose="02040503050406030204" pitchFamily="18" charset="0"/>
                <a:ea typeface="Cambria" panose="02040503050406030204" pitchFamily="18" charset="0"/>
              </a:rPr>
              <a:t>sản </a:t>
            </a:r>
            <a:r>
              <a:rPr lang="en-US" sz="4000" smtClean="0">
                <a:latin typeface="Cambria" panose="02040503050406030204" pitchFamily="18" charset="0"/>
                <a:ea typeface="Cambria" panose="02040503050406030204" pitchFamily="18" charset="0"/>
              </a:rPr>
              <a:t>phẩm </a:t>
            </a:r>
            <a:r>
              <a:rPr lang="en-US" sz="4000">
                <a:solidFill>
                  <a:srgbClr val="FF0000"/>
                </a:solidFill>
              </a:rPr>
              <a:t>✔</a:t>
            </a:r>
            <a:endParaRPr lang="en-US" sz="4000">
              <a:latin typeface="Cambria" panose="02040503050406030204" pitchFamily="18" charset="0"/>
              <a:ea typeface="Cambria" panose="02040503050406030204" pitchFamily="18" charset="0"/>
            </a:endParaRPr>
          </a:p>
          <a:p>
            <a:pPr algn="just">
              <a:lnSpc>
                <a:spcPct val="150000"/>
              </a:lnSpc>
            </a:pPr>
            <a:r>
              <a:rPr lang="en-US" sz="4000" smtClean="0">
                <a:latin typeface="Cambria" panose="02040503050406030204" pitchFamily="18" charset="0"/>
                <a:ea typeface="Cambria" panose="02040503050406030204" pitchFamily="18" charset="0"/>
              </a:rPr>
              <a:t>8. Lọc </a:t>
            </a:r>
            <a:r>
              <a:rPr lang="en-US" sz="4000">
                <a:latin typeface="Cambria" panose="02040503050406030204" pitchFamily="18" charset="0"/>
                <a:ea typeface="Cambria" panose="02040503050406030204" pitchFamily="18" charset="0"/>
              </a:rPr>
              <a:t>sản </a:t>
            </a:r>
            <a:r>
              <a:rPr lang="en-US" sz="4000" smtClean="0">
                <a:latin typeface="Cambria" panose="02040503050406030204" pitchFamily="18" charset="0"/>
                <a:ea typeface="Cambria" panose="02040503050406030204" pitchFamily="18" charset="0"/>
              </a:rPr>
              <a:t>phẩm </a:t>
            </a:r>
            <a:r>
              <a:rPr lang="en-US" sz="4000">
                <a:solidFill>
                  <a:srgbClr val="FF0000"/>
                </a:solidFill>
              </a:rPr>
              <a:t>✔</a:t>
            </a:r>
            <a:endParaRPr lang="en-US" sz="4000">
              <a:latin typeface="Cambria" panose="02040503050406030204" pitchFamily="18" charset="0"/>
              <a:ea typeface="Cambria" panose="02040503050406030204" pitchFamily="18" charset="0"/>
            </a:endParaRPr>
          </a:p>
          <a:p>
            <a:pPr algn="just">
              <a:lnSpc>
                <a:spcPct val="150000"/>
              </a:lnSpc>
            </a:pPr>
            <a:r>
              <a:rPr lang="en-US" sz="4000" smtClean="0">
                <a:latin typeface="Cambria" panose="02040503050406030204" pitchFamily="18" charset="0"/>
                <a:ea typeface="Cambria" panose="02040503050406030204" pitchFamily="18" charset="0"/>
              </a:rPr>
              <a:t>9. Sản </a:t>
            </a:r>
            <a:r>
              <a:rPr lang="en-US" sz="4000">
                <a:latin typeface="Cambria" panose="02040503050406030204" pitchFamily="18" charset="0"/>
                <a:ea typeface="Cambria" panose="02040503050406030204" pitchFamily="18" charset="0"/>
              </a:rPr>
              <a:t>phẩm bán </a:t>
            </a:r>
            <a:r>
              <a:rPr lang="en-US" sz="4000">
                <a:latin typeface="Cambria" panose="02040503050406030204" pitchFamily="18" charset="0"/>
                <a:ea typeface="Cambria" panose="02040503050406030204" pitchFamily="18" charset="0"/>
              </a:rPr>
              <a:t>chạy </a:t>
            </a:r>
            <a:r>
              <a:rPr lang="en-US" sz="4000" smtClean="0">
                <a:latin typeface="Cambria" panose="02040503050406030204" pitchFamily="18" charset="0"/>
                <a:ea typeface="Cambria" panose="02040503050406030204" pitchFamily="18" charset="0"/>
              </a:rPr>
              <a:t>nhất </a:t>
            </a:r>
            <a:r>
              <a:rPr lang="en-US" sz="4000">
                <a:solidFill>
                  <a:srgbClr val="FF0000"/>
                </a:solidFill>
              </a:rPr>
              <a:t>✔</a:t>
            </a:r>
            <a:endParaRPr lang="en-US" sz="4000">
              <a:latin typeface="Cambria" panose="02040503050406030204" pitchFamily="18" charset="0"/>
              <a:ea typeface="Cambria" panose="02040503050406030204" pitchFamily="18" charset="0"/>
            </a:endParaRPr>
          </a:p>
          <a:p>
            <a:pPr algn="just">
              <a:lnSpc>
                <a:spcPct val="150000"/>
              </a:lnSpc>
            </a:pPr>
            <a:r>
              <a:rPr lang="en-US" sz="4000" smtClean="0">
                <a:latin typeface="Cambria" panose="02040503050406030204" pitchFamily="18" charset="0"/>
                <a:ea typeface="Cambria" panose="02040503050406030204" pitchFamily="18" charset="0"/>
              </a:rPr>
              <a:t>10. Sản </a:t>
            </a:r>
            <a:r>
              <a:rPr lang="en-US" sz="4000">
                <a:latin typeface="Cambria" panose="02040503050406030204" pitchFamily="18" charset="0"/>
                <a:ea typeface="Cambria" panose="02040503050406030204" pitchFamily="18" charset="0"/>
              </a:rPr>
              <a:t>phẩm </a:t>
            </a:r>
            <a:r>
              <a:rPr lang="en-US" sz="4000">
                <a:latin typeface="Cambria" panose="02040503050406030204" pitchFamily="18" charset="0"/>
                <a:ea typeface="Cambria" panose="02040503050406030204" pitchFamily="18" charset="0"/>
              </a:rPr>
              <a:t>mới </a:t>
            </a:r>
            <a:r>
              <a:rPr lang="en-US" sz="4000" smtClean="0">
                <a:latin typeface="Cambria" panose="02040503050406030204" pitchFamily="18" charset="0"/>
                <a:ea typeface="Cambria" panose="02040503050406030204" pitchFamily="18" charset="0"/>
              </a:rPr>
              <a:t>nhất </a:t>
            </a:r>
            <a:r>
              <a:rPr lang="en-US" sz="4000">
                <a:solidFill>
                  <a:srgbClr val="FF0000"/>
                </a:solidFill>
              </a:rPr>
              <a:t>✔</a:t>
            </a:r>
            <a:endParaRPr lang="en-US" sz="4000">
              <a:latin typeface="Cambria" panose="02040503050406030204" pitchFamily="18" charset="0"/>
              <a:ea typeface="Cambria" panose="020405030504060302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14630400" y="0"/>
            <a:ext cx="3657600" cy="10287000"/>
            <a:chOff x="0" y="0"/>
            <a:chExt cx="1605531" cy="4515556"/>
          </a:xfrm>
        </p:grpSpPr>
        <p:sp>
          <p:nvSpPr>
            <p:cNvPr id="3" name="Freeform 3"/>
            <p:cNvSpPr/>
            <p:nvPr/>
          </p:nvSpPr>
          <p:spPr>
            <a:xfrm>
              <a:off x="0" y="0"/>
              <a:ext cx="1605531" cy="4515555"/>
            </a:xfrm>
            <a:custGeom>
              <a:avLst/>
              <a:gdLst/>
              <a:ahLst/>
              <a:cxnLst/>
              <a:rect l="l" t="t" r="r" b="b"/>
              <a:pathLst>
                <a:path w="1605531" h="4515555">
                  <a:moveTo>
                    <a:pt x="0" y="0"/>
                  </a:moveTo>
                  <a:lnTo>
                    <a:pt x="1605531" y="0"/>
                  </a:lnTo>
                  <a:lnTo>
                    <a:pt x="1605531" y="4515555"/>
                  </a:lnTo>
                  <a:lnTo>
                    <a:pt x="0" y="4515555"/>
                  </a:lnTo>
                  <a:close/>
                </a:path>
              </a:pathLst>
            </a:custGeom>
            <a:solidFill>
              <a:srgbClr val="FFFFFF"/>
            </a:solidFill>
            <a:ln cap="sq">
              <a:noFill/>
              <a:prstDash val="solid"/>
              <a:miter/>
            </a:ln>
          </p:spPr>
        </p:sp>
        <p:sp>
          <p:nvSpPr>
            <p:cNvPr id="4" name="TextBox 4"/>
            <p:cNvSpPr txBox="1"/>
            <p:nvPr/>
          </p:nvSpPr>
          <p:spPr>
            <a:xfrm>
              <a:off x="0" y="-47625"/>
              <a:ext cx="1605531" cy="4563181"/>
            </a:xfrm>
            <a:prstGeom prst="rect">
              <a:avLst/>
            </a:prstGeom>
          </p:spPr>
          <p:txBody>
            <a:bodyPr lIns="50800" tIns="50800" rIns="50800" bIns="50800" rtlCol="0" anchor="ctr"/>
            <a:lstStyle/>
            <a:p>
              <a:pPr algn="ctr">
                <a:lnSpc>
                  <a:spcPts val="3220"/>
                </a:lnSpc>
              </a:pPr>
              <a:endParaRPr/>
            </a:p>
          </p:txBody>
        </p:sp>
      </p:grpSp>
      <p:grpSp>
        <p:nvGrpSpPr>
          <p:cNvPr id="5" name="Group 5"/>
          <p:cNvGrpSpPr/>
          <p:nvPr/>
        </p:nvGrpSpPr>
        <p:grpSpPr>
          <a:xfrm>
            <a:off x="0" y="0"/>
            <a:ext cx="3657600" cy="10287000"/>
            <a:chOff x="0" y="0"/>
            <a:chExt cx="1605531" cy="4515556"/>
          </a:xfrm>
        </p:grpSpPr>
        <p:sp>
          <p:nvSpPr>
            <p:cNvPr id="6" name="Freeform 6"/>
            <p:cNvSpPr/>
            <p:nvPr/>
          </p:nvSpPr>
          <p:spPr>
            <a:xfrm>
              <a:off x="0" y="0"/>
              <a:ext cx="1605531" cy="4515555"/>
            </a:xfrm>
            <a:custGeom>
              <a:avLst/>
              <a:gdLst/>
              <a:ahLst/>
              <a:cxnLst/>
              <a:rect l="l" t="t" r="r" b="b"/>
              <a:pathLst>
                <a:path w="1605531" h="4515555">
                  <a:moveTo>
                    <a:pt x="0" y="0"/>
                  </a:moveTo>
                  <a:lnTo>
                    <a:pt x="1605531" y="0"/>
                  </a:lnTo>
                  <a:lnTo>
                    <a:pt x="1605531" y="4515555"/>
                  </a:lnTo>
                  <a:lnTo>
                    <a:pt x="0" y="4515555"/>
                  </a:lnTo>
                  <a:close/>
                </a:path>
              </a:pathLst>
            </a:custGeom>
            <a:solidFill>
              <a:srgbClr val="FFFFFF"/>
            </a:solidFill>
            <a:ln cap="sq">
              <a:noFill/>
              <a:prstDash val="solid"/>
              <a:miter/>
            </a:ln>
          </p:spPr>
        </p:sp>
        <p:sp>
          <p:nvSpPr>
            <p:cNvPr id="7" name="TextBox 7"/>
            <p:cNvSpPr txBox="1"/>
            <p:nvPr/>
          </p:nvSpPr>
          <p:spPr>
            <a:xfrm>
              <a:off x="0" y="-47625"/>
              <a:ext cx="1605531" cy="4563181"/>
            </a:xfrm>
            <a:prstGeom prst="rect">
              <a:avLst/>
            </a:prstGeom>
          </p:spPr>
          <p:txBody>
            <a:bodyPr lIns="50800" tIns="50800" rIns="50800" bIns="50800" rtlCol="0" anchor="ctr"/>
            <a:lstStyle/>
            <a:p>
              <a:pPr algn="ctr">
                <a:lnSpc>
                  <a:spcPts val="3220"/>
                </a:lnSpc>
              </a:pPr>
              <a:endParaRPr/>
            </a:p>
          </p:txBody>
        </p:sp>
      </p:grpSp>
      <p:sp>
        <p:nvSpPr>
          <p:cNvPr id="22" name="Rectangle 21"/>
          <p:cNvSpPr/>
          <p:nvPr/>
        </p:nvSpPr>
        <p:spPr>
          <a:xfrm>
            <a:off x="152399" y="-108496"/>
            <a:ext cx="17859043" cy="1477328"/>
          </a:xfrm>
          <a:prstGeom prst="rect">
            <a:avLst/>
          </a:prstGeom>
        </p:spPr>
        <p:txBody>
          <a:bodyPr wrap="square">
            <a:spAutoFit/>
          </a:bodyPr>
          <a:lstStyle/>
          <a:p>
            <a:pPr>
              <a:lnSpc>
                <a:spcPct val="150000"/>
              </a:lnSpc>
            </a:pPr>
            <a:r>
              <a:rPr lang="en-US" sz="6000" b="1">
                <a:latin typeface="Cambria" panose="02040503050406030204" pitchFamily="18" charset="0"/>
                <a:ea typeface="Cambria" panose="02040503050406030204" pitchFamily="18" charset="0"/>
              </a:rPr>
              <a:t>7</a:t>
            </a:r>
            <a:r>
              <a:rPr lang="en-US" sz="6000" b="1" smtClean="0">
                <a:latin typeface="Cambria" panose="02040503050406030204" pitchFamily="18" charset="0"/>
                <a:ea typeface="Cambria" panose="02040503050406030204" pitchFamily="18" charset="0"/>
              </a:rPr>
              <a:t>.  KẾT LUẬT PHƯƠNG PHÁP HƯỚNG PHÁT TRIỂN</a:t>
            </a:r>
            <a:endParaRPr lang="en-US" sz="6000" b="1">
              <a:latin typeface="Cambria" panose="02040503050406030204" pitchFamily="18" charset="0"/>
              <a:ea typeface="Cambria" panose="02040503050406030204" pitchFamily="18" charset="0"/>
            </a:endParaRPr>
          </a:p>
        </p:txBody>
      </p:sp>
      <p:sp>
        <p:nvSpPr>
          <p:cNvPr id="8" name="Rectangle 7"/>
          <p:cNvSpPr/>
          <p:nvPr/>
        </p:nvSpPr>
        <p:spPr>
          <a:xfrm>
            <a:off x="1582882" y="1638300"/>
            <a:ext cx="15163800" cy="7940635"/>
          </a:xfrm>
          <a:prstGeom prst="rect">
            <a:avLst/>
          </a:prstGeom>
        </p:spPr>
        <p:txBody>
          <a:bodyPr wrap="square">
            <a:spAutoFit/>
          </a:bodyPr>
          <a:lstStyle/>
          <a:p>
            <a:pPr marL="285750" indent="-285750" algn="just">
              <a:buFont typeface="Wingdings" panose="05000000000000000000" pitchFamily="2" charset="2"/>
              <a:buChar char="q"/>
            </a:pPr>
            <a:r>
              <a:rPr lang="vi-VN" sz="3000" b="1">
                <a:latin typeface="Cambria" panose="02040503050406030204" pitchFamily="18" charset="0"/>
                <a:ea typeface="Cambria" panose="02040503050406030204" pitchFamily="18" charset="0"/>
              </a:rPr>
              <a:t>Ưu đãi cho thành viên:</a:t>
            </a:r>
            <a:r>
              <a:rPr lang="vi-VN" sz="3000">
                <a:latin typeface="Cambria" panose="02040503050406030204" pitchFamily="18" charset="0"/>
                <a:ea typeface="Cambria" panose="02040503050406030204" pitchFamily="18" charset="0"/>
              </a:rPr>
              <a:t> Tạo chương trình thành viên để khuyến khích khách hàng đăng ký và tích điểm khi mua sắm. Điều này có thể dẫn đến ưu đãi đặc biệt, giảm giá hoặc quà tặng.</a:t>
            </a:r>
          </a:p>
          <a:p>
            <a:pPr marL="285750" indent="-285750" algn="just">
              <a:buFont typeface="Wingdings" panose="05000000000000000000" pitchFamily="2" charset="2"/>
              <a:buChar char="q"/>
            </a:pPr>
            <a:r>
              <a:rPr lang="vi-VN" sz="3000" b="1">
                <a:latin typeface="Cambria" panose="02040503050406030204" pitchFamily="18" charset="0"/>
                <a:ea typeface="Cambria" panose="02040503050406030204" pitchFamily="18" charset="0"/>
              </a:rPr>
              <a:t>Mã giảm giá và ưu đãi:</a:t>
            </a:r>
            <a:r>
              <a:rPr lang="vi-VN" sz="3000">
                <a:latin typeface="Cambria" panose="02040503050406030204" pitchFamily="18" charset="0"/>
                <a:ea typeface="Cambria" panose="02040503050406030204" pitchFamily="18" charset="0"/>
              </a:rPr>
              <a:t> Cho phép khách hàng nhập mã giảm giá khi thanh toán để họ nhận được giảm giá hoặc ưu đãi đặc biệt.</a:t>
            </a:r>
          </a:p>
          <a:p>
            <a:pPr marL="285750" indent="-285750" algn="just">
              <a:buFont typeface="Wingdings" panose="05000000000000000000" pitchFamily="2" charset="2"/>
              <a:buChar char="q"/>
            </a:pPr>
            <a:r>
              <a:rPr lang="vi-VN" sz="3000" b="1" smtClean="0">
                <a:latin typeface="Cambria" panose="02040503050406030204" pitchFamily="18" charset="0"/>
                <a:ea typeface="Cambria" panose="02040503050406030204" pitchFamily="18" charset="0"/>
              </a:rPr>
              <a:t>Thử </a:t>
            </a:r>
            <a:r>
              <a:rPr lang="vi-VN" sz="3000" b="1">
                <a:latin typeface="Cambria" panose="02040503050406030204" pitchFamily="18" charset="0"/>
                <a:ea typeface="Cambria" panose="02040503050406030204" pitchFamily="18" charset="0"/>
              </a:rPr>
              <a:t>nghiệm A/B:</a:t>
            </a:r>
            <a:r>
              <a:rPr lang="vi-VN" sz="3000">
                <a:latin typeface="Cambria" panose="02040503050406030204" pitchFamily="18" charset="0"/>
                <a:ea typeface="Cambria" panose="02040503050406030204" pitchFamily="18" charset="0"/>
              </a:rPr>
              <a:t> Tiến hành thử nghiệm A/B để đánh giá hiệu suất giữa các phiên bản trang web khác nhau và tối ưu hóa trải nghiệm người dùng.</a:t>
            </a:r>
          </a:p>
          <a:p>
            <a:pPr marL="285750" indent="-285750" algn="just">
              <a:buFont typeface="Wingdings" panose="05000000000000000000" pitchFamily="2" charset="2"/>
              <a:buChar char="q"/>
            </a:pPr>
            <a:r>
              <a:rPr lang="vi-VN" sz="3000" b="1">
                <a:latin typeface="Cambria" panose="02040503050406030204" pitchFamily="18" charset="0"/>
                <a:ea typeface="Cambria" panose="02040503050406030204" pitchFamily="18" charset="0"/>
              </a:rPr>
              <a:t>Tích hợp chatbot hỗ trợ:</a:t>
            </a:r>
            <a:r>
              <a:rPr lang="vi-VN" sz="3000">
                <a:latin typeface="Cambria" panose="02040503050406030204" pitchFamily="18" charset="0"/>
                <a:ea typeface="Cambria" panose="02040503050406030204" pitchFamily="18" charset="0"/>
              </a:rPr>
              <a:t> Sử dụng chatbot để cung cấp hỗ trợ trực tuyến cho khách hàng, giải đáp câu hỏi và hỗ trợ trong quá trình mua sắm.</a:t>
            </a:r>
          </a:p>
          <a:p>
            <a:pPr marL="285750" indent="-285750" algn="just">
              <a:buFont typeface="Wingdings" panose="05000000000000000000" pitchFamily="2" charset="2"/>
              <a:buChar char="q"/>
            </a:pPr>
            <a:r>
              <a:rPr lang="vi-VN" sz="3000" b="1">
                <a:latin typeface="Cambria" panose="02040503050406030204" pitchFamily="18" charset="0"/>
                <a:ea typeface="Cambria" panose="02040503050406030204" pitchFamily="18" charset="0"/>
              </a:rPr>
              <a:t>Tối ưu hóa di động:</a:t>
            </a:r>
            <a:r>
              <a:rPr lang="vi-VN" sz="3000">
                <a:latin typeface="Cambria" panose="02040503050406030204" pitchFamily="18" charset="0"/>
                <a:ea typeface="Cambria" panose="02040503050406030204" pitchFamily="18" charset="0"/>
              </a:rPr>
              <a:t> Đảm bảo trang web của bạn được tối ưu hóa cho thiết bị di động để cung cấp trải nghiệm mua sắm mượt mà trên các thiết bị di động.</a:t>
            </a:r>
          </a:p>
          <a:p>
            <a:pPr marL="285750" indent="-285750" algn="just">
              <a:buFont typeface="Wingdings" panose="05000000000000000000" pitchFamily="2" charset="2"/>
              <a:buChar char="q"/>
            </a:pPr>
            <a:r>
              <a:rPr lang="vi-VN" sz="3000" b="1">
                <a:latin typeface="Cambria" panose="02040503050406030204" pitchFamily="18" charset="0"/>
                <a:ea typeface="Cambria" panose="02040503050406030204" pitchFamily="18" charset="0"/>
              </a:rPr>
              <a:t>Tích hợp Google Analytics hoặc các công cụ tương tự:</a:t>
            </a:r>
            <a:r>
              <a:rPr lang="vi-VN" sz="3000">
                <a:latin typeface="Cambria" panose="02040503050406030204" pitchFamily="18" charset="0"/>
                <a:ea typeface="Cambria" panose="02040503050406030204" pitchFamily="18" charset="0"/>
              </a:rPr>
              <a:t> Sử dụng các công cụ này để đo lường hiệu suất trang web và hiểu rõ hơn về nguồn khách hàng và hành vi mua sắm của </a:t>
            </a:r>
            <a:r>
              <a:rPr lang="vi-VN" sz="3000">
                <a:latin typeface="Cambria" panose="02040503050406030204" pitchFamily="18" charset="0"/>
                <a:ea typeface="Cambria" panose="02040503050406030204" pitchFamily="18" charset="0"/>
              </a:rPr>
              <a:t>họ</a:t>
            </a:r>
            <a:r>
              <a:rPr lang="vi-VN" sz="3000" smtClean="0">
                <a:latin typeface="Cambria" panose="02040503050406030204" pitchFamily="18" charset="0"/>
                <a:ea typeface="Cambria" panose="02040503050406030204" pitchFamily="18" charset="0"/>
              </a:rPr>
              <a:t>.</a:t>
            </a:r>
            <a:endParaRPr lang="en-US" sz="3000" smtClean="0">
              <a:latin typeface="Cambria" panose="02040503050406030204" pitchFamily="18" charset="0"/>
              <a:ea typeface="Cambria" panose="02040503050406030204" pitchFamily="18" charset="0"/>
            </a:endParaRPr>
          </a:p>
          <a:p>
            <a:pPr marL="285750" indent="-285750" algn="just">
              <a:buFont typeface="Wingdings" panose="05000000000000000000" pitchFamily="2" charset="2"/>
              <a:buChar char="q"/>
            </a:pPr>
            <a:r>
              <a:rPr lang="en-US" sz="3000" b="1">
                <a:latin typeface="Cambria" panose="02040503050406030204" pitchFamily="18" charset="0"/>
                <a:ea typeface="Cambria" panose="02040503050406030204" pitchFamily="18" charset="0"/>
              </a:rPr>
              <a:t>Gợi ý sản phẩm thông minh:</a:t>
            </a:r>
            <a:r>
              <a:rPr lang="en-US" sz="3000">
                <a:latin typeface="Cambria" panose="02040503050406030204" pitchFamily="18" charset="0"/>
                <a:ea typeface="Cambria" panose="02040503050406030204" pitchFamily="18" charset="0"/>
              </a:rPr>
              <a:t> Sử dụng AI để gợi ý sản phẩm dựa trên lịch sử mua sắm và sở thích cá nhân của khách </a:t>
            </a:r>
            <a:r>
              <a:rPr lang="en-US" sz="3000">
                <a:latin typeface="Cambria" panose="02040503050406030204" pitchFamily="18" charset="0"/>
                <a:ea typeface="Cambria" panose="02040503050406030204" pitchFamily="18" charset="0"/>
              </a:rPr>
              <a:t>hàng</a:t>
            </a:r>
            <a:r>
              <a:rPr lang="en-US" sz="3000" smtClean="0">
                <a:latin typeface="Cambria" panose="02040503050406030204" pitchFamily="18" charset="0"/>
                <a:ea typeface="Cambria" panose="02040503050406030204" pitchFamily="18" charset="0"/>
              </a:rPr>
              <a:t>.</a:t>
            </a:r>
          </a:p>
          <a:p>
            <a:pPr marL="285750" indent="-285750" algn="just">
              <a:buFont typeface="Wingdings" panose="05000000000000000000" pitchFamily="2" charset="2"/>
              <a:buChar char="q"/>
            </a:pPr>
            <a:r>
              <a:rPr lang="vi-VN" sz="3000" b="1">
                <a:latin typeface="Cambria" panose="02040503050406030204" pitchFamily="18" charset="0"/>
                <a:ea typeface="Cambria" panose="02040503050406030204" pitchFamily="18" charset="0"/>
              </a:rPr>
              <a:t>Nhắc nhở đơn hàng:</a:t>
            </a:r>
            <a:r>
              <a:rPr lang="vi-VN" sz="3000">
                <a:latin typeface="Cambria" panose="02040503050406030204" pitchFamily="18" charset="0"/>
                <a:ea typeface="Cambria" panose="02040503050406030204" pitchFamily="18" charset="0"/>
              </a:rPr>
              <a:t> Gửi thông báo nhắc nhở về đơn hàng chưa hoàn tất hoặc cần xác nhận, giúp người mua sắm hoàn tất quy trình mua sắm một cách dễ dàng.</a:t>
            </a:r>
            <a:endParaRPr lang="en-US" sz="300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602769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EC0BA"/>
        </a:solidFill>
        <a:effectLst/>
      </p:bgPr>
    </p:bg>
    <p:spTree>
      <p:nvGrpSpPr>
        <p:cNvPr id="1" name=""/>
        <p:cNvGrpSpPr/>
        <p:nvPr/>
      </p:nvGrpSpPr>
      <p:grpSpPr>
        <a:xfrm>
          <a:off x="0" y="0"/>
          <a:ext cx="0" cy="0"/>
          <a:chOff x="0" y="0"/>
          <a:chExt cx="0" cy="0"/>
        </a:xfrm>
      </p:grpSpPr>
      <p:grpSp>
        <p:nvGrpSpPr>
          <p:cNvPr id="2" name="Group 2"/>
          <p:cNvGrpSpPr/>
          <p:nvPr/>
        </p:nvGrpSpPr>
        <p:grpSpPr>
          <a:xfrm>
            <a:off x="6572960" y="2131243"/>
            <a:ext cx="6404914" cy="6374238"/>
            <a:chOff x="0" y="0"/>
            <a:chExt cx="8539885" cy="8498984"/>
          </a:xfrm>
        </p:grpSpPr>
        <p:pic>
          <p:nvPicPr>
            <p:cNvPr id="3" name="Picture 3"/>
            <p:cNvPicPr>
              <a:picLocks noChangeAspect="1"/>
            </p:cNvPicPr>
            <p:nvPr/>
          </p:nvPicPr>
          <p:blipFill>
            <a:blip r:embed="rId2"/>
            <a:srcRect t="16826" b="16826"/>
            <a:stretch>
              <a:fillRect/>
            </a:stretch>
          </p:blipFill>
          <p:spPr>
            <a:xfrm>
              <a:off x="0" y="0"/>
              <a:ext cx="8539885" cy="8498984"/>
            </a:xfrm>
            <a:prstGeom prst="rect">
              <a:avLst/>
            </a:prstGeom>
          </p:spPr>
        </p:pic>
      </p:grpSp>
      <p:grpSp>
        <p:nvGrpSpPr>
          <p:cNvPr id="4" name="Group 4"/>
          <p:cNvGrpSpPr/>
          <p:nvPr/>
        </p:nvGrpSpPr>
        <p:grpSpPr>
          <a:xfrm>
            <a:off x="1028700" y="4888073"/>
            <a:ext cx="3607648" cy="3030728"/>
            <a:chOff x="0" y="0"/>
            <a:chExt cx="4810197" cy="4040971"/>
          </a:xfrm>
        </p:grpSpPr>
        <p:pic>
          <p:nvPicPr>
            <p:cNvPr id="5" name="Picture 5"/>
            <p:cNvPicPr>
              <a:picLocks noChangeAspect="1"/>
            </p:cNvPicPr>
            <p:nvPr/>
          </p:nvPicPr>
          <p:blipFill>
            <a:blip r:embed="rId3"/>
            <a:srcRect l="10296" r="10296"/>
            <a:stretch>
              <a:fillRect/>
            </a:stretch>
          </p:blipFill>
          <p:spPr>
            <a:xfrm>
              <a:off x="0" y="0"/>
              <a:ext cx="4810197" cy="4040971"/>
            </a:xfrm>
            <a:prstGeom prst="rect">
              <a:avLst/>
            </a:prstGeom>
          </p:spPr>
        </p:pic>
      </p:grpSp>
      <p:grpSp>
        <p:nvGrpSpPr>
          <p:cNvPr id="6" name="Group 6"/>
          <p:cNvGrpSpPr/>
          <p:nvPr/>
        </p:nvGrpSpPr>
        <p:grpSpPr>
          <a:xfrm>
            <a:off x="14048616" y="993398"/>
            <a:ext cx="3607648" cy="3631861"/>
            <a:chOff x="0" y="0"/>
            <a:chExt cx="4810197" cy="4842481"/>
          </a:xfrm>
        </p:grpSpPr>
        <p:pic>
          <p:nvPicPr>
            <p:cNvPr id="7" name="Picture 7"/>
            <p:cNvPicPr>
              <a:picLocks noChangeAspect="1"/>
            </p:cNvPicPr>
            <p:nvPr/>
          </p:nvPicPr>
          <p:blipFill>
            <a:blip r:embed="rId4"/>
            <a:srcRect t="51306" r="41723" b="9582"/>
            <a:stretch>
              <a:fillRect/>
            </a:stretch>
          </p:blipFill>
          <p:spPr>
            <a:xfrm>
              <a:off x="0" y="0"/>
              <a:ext cx="4810197" cy="4842481"/>
            </a:xfrm>
            <a:prstGeom prst="rect">
              <a:avLst/>
            </a:prstGeom>
          </p:spPr>
        </p:pic>
      </p:grpSp>
      <p:grpSp>
        <p:nvGrpSpPr>
          <p:cNvPr id="8" name="Group 8"/>
          <p:cNvGrpSpPr/>
          <p:nvPr/>
        </p:nvGrpSpPr>
        <p:grpSpPr>
          <a:xfrm>
            <a:off x="14020819" y="6157200"/>
            <a:ext cx="3238481" cy="2348281"/>
            <a:chOff x="0" y="0"/>
            <a:chExt cx="4317975" cy="3131041"/>
          </a:xfrm>
        </p:grpSpPr>
        <p:pic>
          <p:nvPicPr>
            <p:cNvPr id="9" name="Picture 9"/>
            <p:cNvPicPr>
              <a:picLocks noChangeAspect="1"/>
            </p:cNvPicPr>
            <p:nvPr/>
          </p:nvPicPr>
          <p:blipFill>
            <a:blip r:embed="rId5"/>
            <a:srcRect t="25829" b="25829"/>
            <a:stretch>
              <a:fillRect/>
            </a:stretch>
          </p:blipFill>
          <p:spPr>
            <a:xfrm>
              <a:off x="0" y="0"/>
              <a:ext cx="4317975" cy="3131041"/>
            </a:xfrm>
            <a:prstGeom prst="rect">
              <a:avLst/>
            </a:prstGeom>
          </p:spPr>
        </p:pic>
      </p:grpSp>
      <p:grpSp>
        <p:nvGrpSpPr>
          <p:cNvPr id="10" name="Group 10"/>
          <p:cNvGrpSpPr/>
          <p:nvPr/>
        </p:nvGrpSpPr>
        <p:grpSpPr>
          <a:xfrm>
            <a:off x="0" y="993398"/>
            <a:ext cx="4000116" cy="3168561"/>
            <a:chOff x="0" y="0"/>
            <a:chExt cx="5333488" cy="4224747"/>
          </a:xfrm>
        </p:grpSpPr>
        <p:pic>
          <p:nvPicPr>
            <p:cNvPr id="11" name="Picture 11"/>
            <p:cNvPicPr>
              <a:picLocks noChangeAspect="1"/>
            </p:cNvPicPr>
            <p:nvPr/>
          </p:nvPicPr>
          <p:blipFill>
            <a:blip r:embed="rId6"/>
            <a:srcRect t="33455" b="13736"/>
            <a:stretch>
              <a:fillRect/>
            </a:stretch>
          </p:blipFill>
          <p:spPr>
            <a:xfrm>
              <a:off x="0" y="0"/>
              <a:ext cx="5333488" cy="4224747"/>
            </a:xfrm>
            <a:prstGeom prst="rect">
              <a:avLst/>
            </a:prstGeom>
          </p:spPr>
        </p:pic>
      </p:grpSp>
      <p:sp>
        <p:nvSpPr>
          <p:cNvPr id="12" name="TextBox 12"/>
          <p:cNvSpPr txBox="1"/>
          <p:nvPr/>
        </p:nvSpPr>
        <p:spPr>
          <a:xfrm>
            <a:off x="12013460" y="1111823"/>
            <a:ext cx="1928828" cy="1978991"/>
          </a:xfrm>
          <a:prstGeom prst="rect">
            <a:avLst/>
          </a:prstGeom>
        </p:spPr>
        <p:txBody>
          <a:bodyPr lIns="0" tIns="0" rIns="0" bIns="0" rtlCol="0" anchor="t">
            <a:spAutoFit/>
          </a:bodyPr>
          <a:lstStyle/>
          <a:p>
            <a:pPr algn="ctr">
              <a:lnSpc>
                <a:spcPts val="4431"/>
              </a:lnSpc>
            </a:pPr>
            <a:r>
              <a:rPr lang="en-US" sz="3165" spc="879">
                <a:solidFill>
                  <a:srgbClr val="FFFFFF"/>
                </a:solidFill>
                <a:latin typeface="DM Sans"/>
              </a:rPr>
              <a:t>FASHION STYLE</a:t>
            </a:r>
          </a:p>
        </p:txBody>
      </p:sp>
      <p:sp>
        <p:nvSpPr>
          <p:cNvPr id="13" name="TextBox 13"/>
          <p:cNvSpPr txBox="1"/>
          <p:nvPr/>
        </p:nvSpPr>
        <p:spPr>
          <a:xfrm>
            <a:off x="4993557" y="2786014"/>
            <a:ext cx="6370199" cy="2624998"/>
          </a:xfrm>
          <a:prstGeom prst="rect">
            <a:avLst/>
          </a:prstGeom>
        </p:spPr>
        <p:txBody>
          <a:bodyPr lIns="0" tIns="0" rIns="0" bIns="0" rtlCol="0" anchor="t">
            <a:spAutoFit/>
          </a:bodyPr>
          <a:lstStyle/>
          <a:p>
            <a:pPr algn="just">
              <a:lnSpc>
                <a:spcPts val="21421"/>
              </a:lnSpc>
            </a:pPr>
            <a:r>
              <a:rPr lang="en-US" sz="15301">
                <a:solidFill>
                  <a:srgbClr val="FFFFFF"/>
                </a:solidFill>
                <a:latin typeface="Dream Avenue"/>
              </a:rPr>
              <a:t>Thanks</a:t>
            </a:r>
          </a:p>
        </p:txBody>
      </p:sp>
      <p:sp>
        <p:nvSpPr>
          <p:cNvPr id="14" name="TextBox 14"/>
          <p:cNvSpPr txBox="1"/>
          <p:nvPr/>
        </p:nvSpPr>
        <p:spPr>
          <a:xfrm>
            <a:off x="4993557" y="5192773"/>
            <a:ext cx="5373792" cy="417428"/>
          </a:xfrm>
          <a:prstGeom prst="rect">
            <a:avLst/>
          </a:prstGeom>
        </p:spPr>
        <p:txBody>
          <a:bodyPr lIns="0" tIns="0" rIns="0" bIns="0" rtlCol="0" anchor="t">
            <a:spAutoFit/>
          </a:bodyPr>
          <a:lstStyle/>
          <a:p>
            <a:pPr>
              <a:lnSpc>
                <a:spcPts val="3413"/>
              </a:lnSpc>
            </a:pPr>
            <a:r>
              <a:rPr lang="en-US" sz="2646">
                <a:solidFill>
                  <a:srgbClr val="FFFFFF"/>
                </a:solidFill>
                <a:latin typeface="DM Sans"/>
              </a:rPr>
              <a:t>Presented by reallygreatsite</a:t>
            </a:r>
          </a:p>
        </p:txBody>
      </p:sp>
      <p:sp>
        <p:nvSpPr>
          <p:cNvPr id="15" name="TextBox 15"/>
          <p:cNvSpPr txBox="1"/>
          <p:nvPr/>
        </p:nvSpPr>
        <p:spPr>
          <a:xfrm>
            <a:off x="13668731" y="8983260"/>
            <a:ext cx="3590569" cy="455688"/>
          </a:xfrm>
          <a:prstGeom prst="rect">
            <a:avLst/>
          </a:prstGeom>
        </p:spPr>
        <p:txBody>
          <a:bodyPr lIns="0" tIns="0" rIns="0" bIns="0" rtlCol="0" anchor="t">
            <a:spAutoFit/>
          </a:bodyPr>
          <a:lstStyle/>
          <a:p>
            <a:pPr algn="r">
              <a:lnSpc>
                <a:spcPts val="3758"/>
              </a:lnSpc>
            </a:pPr>
            <a:r>
              <a:rPr lang="en-US" sz="2684" spc="42">
                <a:solidFill>
                  <a:srgbClr val="FFFFFF"/>
                </a:solidFill>
                <a:latin typeface="DM Sans"/>
              </a:rPr>
              <a:t>reallygreatsite.com</a:t>
            </a:r>
          </a:p>
        </p:txBody>
      </p:sp>
      <p:sp>
        <p:nvSpPr>
          <p:cNvPr id="16" name="AutoShape 16"/>
          <p:cNvSpPr/>
          <p:nvPr/>
        </p:nvSpPr>
        <p:spPr>
          <a:xfrm>
            <a:off x="-2705245" y="9215867"/>
            <a:ext cx="16230600" cy="0"/>
          </a:xfrm>
          <a:prstGeom prst="line">
            <a:avLst/>
          </a:prstGeom>
          <a:ln w="19050" cap="flat">
            <a:solidFill>
              <a:srgbClr val="FFFFFF"/>
            </a:solidFill>
            <a:prstDash val="solid"/>
            <a:headEnd type="none" w="sm" len="sm"/>
            <a:tailEnd type="none" w="sm" len="sm"/>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657600" y="2057400"/>
            <a:ext cx="10972800" cy="61722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FFFFFF"/>
            </a:solidFill>
            <a:ln cap="sq">
              <a:noFill/>
              <a:prstDash val="solid"/>
              <a:miter/>
            </a:ln>
          </p:spPr>
        </p:sp>
        <p:sp>
          <p:nvSpPr>
            <p:cNvPr id="4" name="TextBox 4"/>
            <p:cNvSpPr txBox="1"/>
            <p:nvPr/>
          </p:nvSpPr>
          <p:spPr>
            <a:xfrm>
              <a:off x="0" y="-47625"/>
              <a:ext cx="4816593" cy="2756958"/>
            </a:xfrm>
            <a:prstGeom prst="rect">
              <a:avLst/>
            </a:prstGeom>
          </p:spPr>
          <p:txBody>
            <a:bodyPr lIns="50800" tIns="50800" rIns="50800" bIns="50800" rtlCol="0" anchor="ctr"/>
            <a:lstStyle/>
            <a:p>
              <a:pPr algn="ctr">
                <a:lnSpc>
                  <a:spcPts val="3220"/>
                </a:lnSpc>
              </a:pPr>
              <a:endParaRPr/>
            </a:p>
          </p:txBody>
        </p:sp>
      </p:grpSp>
      <p:sp>
        <p:nvSpPr>
          <p:cNvPr id="5" name="TextBox 5"/>
          <p:cNvSpPr txBox="1"/>
          <p:nvPr/>
        </p:nvSpPr>
        <p:spPr>
          <a:xfrm>
            <a:off x="1028700" y="809625"/>
            <a:ext cx="9944100" cy="1949252"/>
          </a:xfrm>
          <a:prstGeom prst="rect">
            <a:avLst/>
          </a:prstGeom>
        </p:spPr>
        <p:txBody>
          <a:bodyPr lIns="0" tIns="0" rIns="0" bIns="0" rtlCol="0" anchor="t">
            <a:spAutoFit/>
          </a:bodyPr>
          <a:lstStyle/>
          <a:p>
            <a:pPr>
              <a:lnSpc>
                <a:spcPts val="15207"/>
              </a:lnSpc>
            </a:pPr>
            <a:r>
              <a:rPr lang="en-US" sz="13000" smtClean="0">
                <a:solidFill>
                  <a:srgbClr val="000000"/>
                </a:solidFill>
                <a:latin typeface="Cambria" panose="02040503050406030204" pitchFamily="18" charset="0"/>
                <a:ea typeface="Cambria" panose="02040503050406030204" pitchFamily="18" charset="0"/>
              </a:rPr>
              <a:t>NỘI DUNG .</a:t>
            </a:r>
            <a:endParaRPr lang="en-US" sz="13000">
              <a:solidFill>
                <a:srgbClr val="000000"/>
              </a:solidFill>
              <a:latin typeface="Cambria" panose="02040503050406030204" pitchFamily="18" charset="0"/>
              <a:ea typeface="Cambria" panose="02040503050406030204" pitchFamily="18" charset="0"/>
            </a:endParaRPr>
          </a:p>
        </p:txBody>
      </p:sp>
      <p:sp>
        <p:nvSpPr>
          <p:cNvPr id="8" name="TextBox 7"/>
          <p:cNvSpPr txBox="1"/>
          <p:nvPr/>
        </p:nvSpPr>
        <p:spPr>
          <a:xfrm>
            <a:off x="3352800" y="3009900"/>
            <a:ext cx="12573001" cy="7478970"/>
          </a:xfrm>
          <a:prstGeom prst="rect">
            <a:avLst/>
          </a:prstGeom>
          <a:noFill/>
        </p:spPr>
        <p:txBody>
          <a:bodyPr wrap="square" rtlCol="0">
            <a:spAutoFit/>
          </a:bodyPr>
          <a:lstStyle/>
          <a:p>
            <a:pPr marL="742950" indent="-742950">
              <a:lnSpc>
                <a:spcPct val="150000"/>
              </a:lnSpc>
              <a:buFont typeface="+mj-lt"/>
              <a:buAutoNum type="arabicPeriod"/>
            </a:pPr>
            <a:r>
              <a:rPr lang="en-US" sz="4000" smtClean="0">
                <a:latin typeface="Cambria" panose="02040503050406030204" pitchFamily="18" charset="0"/>
                <a:ea typeface="Cambria" panose="02040503050406030204" pitchFamily="18" charset="0"/>
              </a:rPr>
              <a:t>GIỚI THIỆU ĐỀ TÀI</a:t>
            </a:r>
          </a:p>
          <a:p>
            <a:pPr marL="742950" indent="-742950">
              <a:lnSpc>
                <a:spcPct val="150000"/>
              </a:lnSpc>
              <a:buFont typeface="+mj-lt"/>
              <a:buAutoNum type="arabicPeriod"/>
            </a:pPr>
            <a:r>
              <a:rPr lang="en-US" sz="4000" smtClean="0">
                <a:latin typeface="Cambria" panose="02040503050406030204" pitchFamily="18" charset="0"/>
                <a:ea typeface="Cambria" panose="02040503050406030204" pitchFamily="18" charset="0"/>
              </a:rPr>
              <a:t>CƠ SỞ LÝ THUYẾT</a:t>
            </a:r>
          </a:p>
          <a:p>
            <a:pPr marL="742950" indent="-742950">
              <a:lnSpc>
                <a:spcPct val="150000"/>
              </a:lnSpc>
              <a:buFont typeface="+mj-lt"/>
              <a:buAutoNum type="arabicPeriod"/>
            </a:pPr>
            <a:r>
              <a:rPr lang="en-US" sz="4000" smtClean="0">
                <a:latin typeface="Cambria" panose="02040503050406030204" pitchFamily="18" charset="0"/>
                <a:ea typeface="Cambria" panose="02040503050406030204" pitchFamily="18" charset="0"/>
              </a:rPr>
              <a:t>PHÂN TÍCH </a:t>
            </a:r>
            <a:r>
              <a:rPr lang="en-US" sz="4000">
                <a:latin typeface="Cambria" panose="02040503050406030204" pitchFamily="18" charset="0"/>
                <a:ea typeface="Cambria" panose="02040503050406030204" pitchFamily="18" charset="0"/>
              </a:rPr>
              <a:t>THIẾT </a:t>
            </a:r>
            <a:r>
              <a:rPr lang="en-US" sz="4000" smtClean="0">
                <a:latin typeface="Cambria" panose="02040503050406030204" pitchFamily="18" charset="0"/>
                <a:ea typeface="Cambria" panose="02040503050406030204" pitchFamily="18" charset="0"/>
              </a:rPr>
              <a:t>KẾ</a:t>
            </a:r>
          </a:p>
          <a:p>
            <a:pPr marL="742950" indent="-742950">
              <a:lnSpc>
                <a:spcPct val="150000"/>
              </a:lnSpc>
              <a:buFont typeface="+mj-lt"/>
              <a:buAutoNum type="arabicPeriod"/>
            </a:pPr>
            <a:r>
              <a:rPr lang="en-US" sz="4000">
                <a:latin typeface="Cambria" panose="02040503050406030204" pitchFamily="18" charset="0"/>
                <a:ea typeface="Cambria" panose="02040503050406030204" pitchFamily="18" charset="0"/>
              </a:rPr>
              <a:t>PHÂN TÍCH CHỨC </a:t>
            </a:r>
            <a:r>
              <a:rPr lang="en-US" sz="4000">
                <a:latin typeface="Cambria" panose="02040503050406030204" pitchFamily="18" charset="0"/>
                <a:ea typeface="Cambria" panose="02040503050406030204" pitchFamily="18" charset="0"/>
              </a:rPr>
              <a:t>NĂNG </a:t>
            </a:r>
            <a:endParaRPr lang="en-US" sz="4000" smtClean="0">
              <a:latin typeface="Cambria" panose="02040503050406030204" pitchFamily="18" charset="0"/>
              <a:ea typeface="Cambria" panose="02040503050406030204" pitchFamily="18" charset="0"/>
            </a:endParaRPr>
          </a:p>
          <a:p>
            <a:pPr marL="742950" indent="-742950">
              <a:lnSpc>
                <a:spcPct val="150000"/>
              </a:lnSpc>
              <a:buFont typeface="+mj-lt"/>
              <a:buAutoNum type="arabicPeriod"/>
            </a:pPr>
            <a:r>
              <a:rPr lang="en-US" sz="4000" smtClean="0">
                <a:latin typeface="Cambria" panose="02040503050406030204" pitchFamily="18" charset="0"/>
                <a:ea typeface="Cambria" panose="02040503050406030204" pitchFamily="18" charset="0"/>
              </a:rPr>
              <a:t>KỸ NĂNG MỚI NHÓM TÌM HIỂU</a:t>
            </a:r>
          </a:p>
          <a:p>
            <a:pPr marL="742950" indent="-742950">
              <a:lnSpc>
                <a:spcPct val="150000"/>
              </a:lnSpc>
              <a:buFont typeface="+mj-lt"/>
              <a:buAutoNum type="arabicPeriod"/>
            </a:pPr>
            <a:r>
              <a:rPr lang="en-US" sz="4000" smtClean="0">
                <a:latin typeface="Cambria" panose="02040503050406030204" pitchFamily="18" charset="0"/>
                <a:ea typeface="Cambria" panose="02040503050406030204" pitchFamily="18" charset="0"/>
              </a:rPr>
              <a:t>KẾT QUẢ ĐẠT ĐƯỢC</a:t>
            </a:r>
          </a:p>
          <a:p>
            <a:pPr marL="742950" indent="-742950">
              <a:lnSpc>
                <a:spcPct val="150000"/>
              </a:lnSpc>
              <a:buFont typeface="+mj-lt"/>
              <a:buAutoNum type="arabicPeriod"/>
            </a:pPr>
            <a:r>
              <a:rPr lang="en-US" sz="4000" smtClean="0">
                <a:latin typeface="Cambria" panose="02040503050406030204" pitchFamily="18" charset="0"/>
                <a:ea typeface="Cambria" panose="02040503050406030204" pitchFamily="18" charset="0"/>
              </a:rPr>
              <a:t>KẾT LUẬN VÀ PHƯƠNG PHÁP HƯỚNG PHÁT TRIỂN</a:t>
            </a:r>
          </a:p>
          <a:p>
            <a:pPr marL="742950" indent="-742950">
              <a:lnSpc>
                <a:spcPct val="150000"/>
              </a:lnSpc>
              <a:buFont typeface="+mj-lt"/>
              <a:buAutoNum type="arabicPeriod"/>
            </a:pPr>
            <a:endParaRPr lang="en-US" sz="4000">
              <a:latin typeface="Cambria" panose="02040503050406030204" pitchFamily="18" charset="0"/>
              <a:ea typeface="Cambria" panose="02040503050406030204" pitchFamily="18" charset="0"/>
            </a:endParaRPr>
          </a:p>
        </p:txBody>
      </p:sp>
      <p:sp>
        <p:nvSpPr>
          <p:cNvPr id="9" name="TextBox 7"/>
          <p:cNvSpPr txBox="1"/>
          <p:nvPr/>
        </p:nvSpPr>
        <p:spPr>
          <a:xfrm>
            <a:off x="14859000" y="0"/>
            <a:ext cx="5048550" cy="1279196"/>
          </a:xfrm>
          <a:prstGeom prst="rect">
            <a:avLst/>
          </a:prstGeom>
        </p:spPr>
        <p:txBody>
          <a:bodyPr lIns="0" tIns="0" rIns="0" bIns="0" rtlCol="0" anchor="t">
            <a:spAutoFit/>
          </a:bodyPr>
          <a:lstStyle/>
          <a:p>
            <a:pPr>
              <a:lnSpc>
                <a:spcPts val="10515"/>
              </a:lnSpc>
            </a:pPr>
            <a:r>
              <a:rPr lang="en-US" sz="7000">
                <a:latin typeface="Dream Avenue"/>
              </a:rPr>
              <a:t>The </a:t>
            </a:r>
            <a:r>
              <a:rPr lang="en-US" sz="7000" smtClean="0">
                <a:latin typeface="Dream Avenue"/>
              </a:rPr>
              <a:t>Ciu</a:t>
            </a:r>
            <a:endParaRPr lang="en-US" sz="7000">
              <a:latin typeface="Dream Avenue"/>
            </a:endParaRPr>
          </a:p>
        </p:txBody>
      </p:sp>
    </p:spTree>
    <p:extLst>
      <p:ext uri="{BB962C8B-B14F-4D97-AF65-F5344CB8AC3E}">
        <p14:creationId xmlns:p14="http://schemas.microsoft.com/office/powerpoint/2010/main" val="40448928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0129759" y="33727"/>
            <a:ext cx="5300487" cy="2628900"/>
            <a:chOff x="0" y="0"/>
            <a:chExt cx="9334662" cy="4162901"/>
          </a:xfrm>
        </p:grpSpPr>
        <p:pic>
          <p:nvPicPr>
            <p:cNvPr id="4" name="Picture 4"/>
            <p:cNvPicPr>
              <a:picLocks noChangeAspect="1"/>
            </p:cNvPicPr>
            <p:nvPr/>
          </p:nvPicPr>
          <p:blipFill>
            <a:blip r:embed="rId2"/>
            <a:srcRect t="23155" r="29913" b="56007"/>
            <a:stretch>
              <a:fillRect/>
            </a:stretch>
          </p:blipFill>
          <p:spPr>
            <a:xfrm>
              <a:off x="0" y="0"/>
              <a:ext cx="9334662" cy="4162901"/>
            </a:xfrm>
            <a:prstGeom prst="rect">
              <a:avLst/>
            </a:prstGeom>
          </p:spPr>
        </p:pic>
      </p:grpSp>
      <p:grpSp>
        <p:nvGrpSpPr>
          <p:cNvPr id="5" name="Group 5"/>
          <p:cNvGrpSpPr/>
          <p:nvPr/>
        </p:nvGrpSpPr>
        <p:grpSpPr>
          <a:xfrm>
            <a:off x="15830509" y="1"/>
            <a:ext cx="2419391" cy="2628900"/>
            <a:chOff x="0" y="0"/>
            <a:chExt cx="4260777" cy="4162901"/>
          </a:xfrm>
        </p:grpSpPr>
        <p:pic>
          <p:nvPicPr>
            <p:cNvPr id="6" name="Picture 6"/>
            <p:cNvPicPr>
              <a:picLocks noChangeAspect="1"/>
            </p:cNvPicPr>
            <p:nvPr/>
          </p:nvPicPr>
          <p:blipFill>
            <a:blip r:embed="rId3"/>
            <a:srcRect t="17432" b="17432"/>
            <a:stretch>
              <a:fillRect/>
            </a:stretch>
          </p:blipFill>
          <p:spPr>
            <a:xfrm>
              <a:off x="0" y="0"/>
              <a:ext cx="4260777" cy="4162901"/>
            </a:xfrm>
            <a:prstGeom prst="rect">
              <a:avLst/>
            </a:prstGeom>
          </p:spPr>
        </p:pic>
      </p:grpSp>
      <p:grpSp>
        <p:nvGrpSpPr>
          <p:cNvPr id="11" name="Group 11"/>
          <p:cNvGrpSpPr/>
          <p:nvPr/>
        </p:nvGrpSpPr>
        <p:grpSpPr>
          <a:xfrm>
            <a:off x="13019508" y="3044649"/>
            <a:ext cx="2419391" cy="2628900"/>
            <a:chOff x="0" y="0"/>
            <a:chExt cx="4260777" cy="4162901"/>
          </a:xfrm>
        </p:grpSpPr>
        <p:pic>
          <p:nvPicPr>
            <p:cNvPr id="12" name="Picture 12"/>
            <p:cNvPicPr>
              <a:picLocks noChangeAspect="1"/>
            </p:cNvPicPr>
            <p:nvPr/>
          </p:nvPicPr>
          <p:blipFill>
            <a:blip r:embed="rId4"/>
            <a:srcRect t="17432" b="17432"/>
            <a:stretch>
              <a:fillRect/>
            </a:stretch>
          </p:blipFill>
          <p:spPr>
            <a:xfrm>
              <a:off x="0" y="0"/>
              <a:ext cx="4260777" cy="4162901"/>
            </a:xfrm>
            <a:prstGeom prst="rect">
              <a:avLst/>
            </a:prstGeom>
          </p:spPr>
        </p:pic>
      </p:grpSp>
      <p:grpSp>
        <p:nvGrpSpPr>
          <p:cNvPr id="13" name="Group 13"/>
          <p:cNvGrpSpPr/>
          <p:nvPr/>
        </p:nvGrpSpPr>
        <p:grpSpPr>
          <a:xfrm>
            <a:off x="10095123" y="3044649"/>
            <a:ext cx="2419391" cy="2628900"/>
            <a:chOff x="0" y="0"/>
            <a:chExt cx="4260777" cy="4162901"/>
          </a:xfrm>
        </p:grpSpPr>
        <p:pic>
          <p:nvPicPr>
            <p:cNvPr id="14" name="Picture 14"/>
            <p:cNvPicPr>
              <a:picLocks noChangeAspect="1"/>
            </p:cNvPicPr>
            <p:nvPr/>
          </p:nvPicPr>
          <p:blipFill>
            <a:blip r:embed="rId5"/>
            <a:srcRect t="17432" b="17432"/>
            <a:stretch>
              <a:fillRect/>
            </a:stretch>
          </p:blipFill>
          <p:spPr>
            <a:xfrm>
              <a:off x="0" y="0"/>
              <a:ext cx="4260777" cy="4162901"/>
            </a:xfrm>
            <a:prstGeom prst="rect">
              <a:avLst/>
            </a:prstGeom>
          </p:spPr>
        </p:pic>
      </p:grpSp>
      <p:grpSp>
        <p:nvGrpSpPr>
          <p:cNvPr id="15" name="Group 15"/>
          <p:cNvGrpSpPr/>
          <p:nvPr/>
        </p:nvGrpSpPr>
        <p:grpSpPr>
          <a:xfrm>
            <a:off x="15802287" y="3005086"/>
            <a:ext cx="2419391" cy="2628900"/>
            <a:chOff x="0" y="0"/>
            <a:chExt cx="4260777" cy="4162901"/>
          </a:xfrm>
        </p:grpSpPr>
        <p:pic>
          <p:nvPicPr>
            <p:cNvPr id="16" name="Picture 16"/>
            <p:cNvPicPr>
              <a:picLocks noChangeAspect="1"/>
            </p:cNvPicPr>
            <p:nvPr/>
          </p:nvPicPr>
          <p:blipFill>
            <a:blip r:embed="rId6"/>
            <a:srcRect t="1148" b="1148"/>
            <a:stretch>
              <a:fillRect/>
            </a:stretch>
          </p:blipFill>
          <p:spPr>
            <a:xfrm>
              <a:off x="0" y="0"/>
              <a:ext cx="4260777" cy="4162901"/>
            </a:xfrm>
            <a:prstGeom prst="rect">
              <a:avLst/>
            </a:prstGeom>
          </p:spPr>
        </p:pic>
      </p:grpSp>
      <p:sp>
        <p:nvSpPr>
          <p:cNvPr id="2" name="AutoShape 2"/>
          <p:cNvSpPr/>
          <p:nvPr/>
        </p:nvSpPr>
        <p:spPr>
          <a:xfrm>
            <a:off x="1028700" y="9248775"/>
            <a:ext cx="16230600" cy="0"/>
          </a:xfrm>
          <a:prstGeom prst="line">
            <a:avLst/>
          </a:prstGeom>
          <a:ln w="19050" cap="flat">
            <a:solidFill>
              <a:srgbClr val="FFFFFF"/>
            </a:solidFill>
            <a:prstDash val="solid"/>
            <a:headEnd type="none" w="sm" len="sm"/>
            <a:tailEnd type="none" w="sm" len="sm"/>
          </a:ln>
        </p:spPr>
      </p:sp>
      <p:sp>
        <p:nvSpPr>
          <p:cNvPr id="7" name="TextBox 7"/>
          <p:cNvSpPr txBox="1"/>
          <p:nvPr/>
        </p:nvSpPr>
        <p:spPr>
          <a:xfrm>
            <a:off x="1028700" y="2259450"/>
            <a:ext cx="5048550" cy="2762757"/>
          </a:xfrm>
          <a:prstGeom prst="rect">
            <a:avLst/>
          </a:prstGeom>
        </p:spPr>
        <p:txBody>
          <a:bodyPr lIns="0" tIns="0" rIns="0" bIns="0" rtlCol="0" anchor="t">
            <a:spAutoFit/>
          </a:bodyPr>
          <a:lstStyle/>
          <a:p>
            <a:pPr>
              <a:lnSpc>
                <a:spcPts val="10515"/>
              </a:lnSpc>
            </a:pPr>
            <a:r>
              <a:rPr lang="en-US" sz="10954">
                <a:solidFill>
                  <a:srgbClr val="FFFFFF"/>
                </a:solidFill>
                <a:latin typeface="Dream Avenue"/>
              </a:rPr>
              <a:t>The Product</a:t>
            </a:r>
          </a:p>
        </p:txBody>
      </p:sp>
      <p:sp>
        <p:nvSpPr>
          <p:cNvPr id="8" name="TextBox 8"/>
          <p:cNvSpPr txBox="1"/>
          <p:nvPr/>
        </p:nvSpPr>
        <p:spPr>
          <a:xfrm>
            <a:off x="13848315" y="8618357"/>
            <a:ext cx="3410985" cy="481330"/>
          </a:xfrm>
          <a:prstGeom prst="rect">
            <a:avLst/>
          </a:prstGeom>
        </p:spPr>
        <p:txBody>
          <a:bodyPr lIns="0" tIns="0" rIns="0" bIns="0" rtlCol="0" anchor="t">
            <a:spAutoFit/>
          </a:bodyPr>
          <a:lstStyle/>
          <a:p>
            <a:pPr algn="r">
              <a:lnSpc>
                <a:spcPts val="3920"/>
              </a:lnSpc>
            </a:pPr>
            <a:r>
              <a:rPr lang="en-US" sz="2800">
                <a:solidFill>
                  <a:srgbClr val="FFFFFF"/>
                </a:solidFill>
                <a:latin typeface="DM Sans"/>
              </a:rPr>
              <a:t>Page 08/10</a:t>
            </a:r>
          </a:p>
        </p:txBody>
      </p:sp>
      <p:sp>
        <p:nvSpPr>
          <p:cNvPr id="9" name="TextBox 9"/>
          <p:cNvSpPr txBox="1"/>
          <p:nvPr/>
        </p:nvSpPr>
        <p:spPr>
          <a:xfrm>
            <a:off x="1028700" y="5193454"/>
            <a:ext cx="4782327" cy="2862961"/>
          </a:xfrm>
          <a:prstGeom prst="rect">
            <a:avLst/>
          </a:prstGeom>
        </p:spPr>
        <p:txBody>
          <a:bodyPr lIns="0" tIns="0" rIns="0" bIns="0" rtlCol="0" anchor="t">
            <a:spAutoFit/>
          </a:bodyPr>
          <a:lstStyle/>
          <a:p>
            <a:pPr>
              <a:lnSpc>
                <a:spcPts val="4592"/>
              </a:lnSpc>
            </a:pPr>
            <a:r>
              <a:rPr lang="en-US" sz="2800">
                <a:solidFill>
                  <a:srgbClr val="FFFFFF"/>
                </a:solidFill>
                <a:latin typeface="DM Sans"/>
              </a:rPr>
              <a:t>Presentation are communication tools that can be used to as demonstrations, lectures, reports, and more.</a:t>
            </a:r>
          </a:p>
        </p:txBody>
      </p:sp>
      <p:sp>
        <p:nvSpPr>
          <p:cNvPr id="17" name="TextBox 17"/>
          <p:cNvSpPr txBox="1"/>
          <p:nvPr/>
        </p:nvSpPr>
        <p:spPr>
          <a:xfrm>
            <a:off x="1028700" y="8618357"/>
            <a:ext cx="3410985" cy="481330"/>
          </a:xfrm>
          <a:prstGeom prst="rect">
            <a:avLst/>
          </a:prstGeom>
        </p:spPr>
        <p:txBody>
          <a:bodyPr lIns="0" tIns="0" rIns="0" bIns="0" rtlCol="0" anchor="t">
            <a:spAutoFit/>
          </a:bodyPr>
          <a:lstStyle/>
          <a:p>
            <a:pPr>
              <a:lnSpc>
                <a:spcPts val="3920"/>
              </a:lnSpc>
            </a:pPr>
            <a:r>
              <a:rPr lang="en-US" sz="2800">
                <a:solidFill>
                  <a:srgbClr val="FFFFFF"/>
                </a:solidFill>
                <a:latin typeface="DM Sans"/>
              </a:rPr>
              <a:t>Fashion Collection</a:t>
            </a:r>
          </a:p>
        </p:txBody>
      </p:sp>
      <p:sp>
        <p:nvSpPr>
          <p:cNvPr id="18" name="TextBox 7"/>
          <p:cNvSpPr txBox="1"/>
          <p:nvPr/>
        </p:nvSpPr>
        <p:spPr>
          <a:xfrm>
            <a:off x="12591583" y="2063847"/>
            <a:ext cx="5048550" cy="1279196"/>
          </a:xfrm>
          <a:prstGeom prst="rect">
            <a:avLst/>
          </a:prstGeom>
        </p:spPr>
        <p:txBody>
          <a:bodyPr lIns="0" tIns="0" rIns="0" bIns="0" rtlCol="0" anchor="t">
            <a:spAutoFit/>
          </a:bodyPr>
          <a:lstStyle/>
          <a:p>
            <a:pPr>
              <a:lnSpc>
                <a:spcPts val="10515"/>
              </a:lnSpc>
            </a:pPr>
            <a:r>
              <a:rPr lang="en-US" sz="7000">
                <a:latin typeface="Dream Avenue"/>
              </a:rPr>
              <a:t>The </a:t>
            </a:r>
            <a:r>
              <a:rPr lang="en-US" sz="7000" smtClean="0">
                <a:latin typeface="Dream Avenue"/>
              </a:rPr>
              <a:t>Ciu</a:t>
            </a:r>
            <a:endParaRPr lang="en-US" sz="7000">
              <a:latin typeface="Dream Avenue"/>
            </a:endParaRPr>
          </a:p>
        </p:txBody>
      </p:sp>
      <p:sp>
        <p:nvSpPr>
          <p:cNvPr id="22" name="Rectangle 21"/>
          <p:cNvSpPr/>
          <p:nvPr/>
        </p:nvSpPr>
        <p:spPr>
          <a:xfrm>
            <a:off x="69272" y="2247420"/>
            <a:ext cx="9697099" cy="4247317"/>
          </a:xfrm>
          <a:prstGeom prst="rect">
            <a:avLst/>
          </a:prstGeom>
        </p:spPr>
        <p:txBody>
          <a:bodyPr wrap="square">
            <a:spAutoFit/>
          </a:bodyPr>
          <a:lstStyle/>
          <a:p>
            <a:pPr algn="just">
              <a:lnSpc>
                <a:spcPct val="150000"/>
              </a:lnSpc>
            </a:pPr>
            <a:r>
              <a:rPr lang="vi-VN" sz="3000">
                <a:latin typeface="Cambria" panose="02040503050406030204" pitchFamily="18" charset="0"/>
                <a:ea typeface="Cambria" panose="02040503050406030204" pitchFamily="18" charset="0"/>
              </a:rPr>
              <a:t>Tại Việt Nam, với cuộc sống ngày càng hiện đại, nhu cầu mua bán qua mạng INTERNET là hết sức cần thiết. Trong xu thế cạnh tranh ngày càng mạnh của nền kinh tế mở cửa trong tất cả các lĩnh vực đặc biệt trong ngành tế qua mạng, chất lượng phục vụ và giá cả dịch vụ cung cấp cho khách hàng được đặt lên hàng đầu</a:t>
            </a:r>
            <a:r>
              <a:rPr lang="vi-VN" sz="3000">
                <a:latin typeface="Cambria" panose="02040503050406030204" pitchFamily="18" charset="0"/>
                <a:ea typeface="Cambria" panose="02040503050406030204" pitchFamily="18" charset="0"/>
              </a:rPr>
              <a:t>. </a:t>
            </a:r>
            <a:endParaRPr lang="en-US" sz="3000">
              <a:latin typeface="Cambria" panose="02040503050406030204" pitchFamily="18" charset="0"/>
              <a:ea typeface="Cambria" panose="02040503050406030204" pitchFamily="18" charset="0"/>
            </a:endParaRPr>
          </a:p>
        </p:txBody>
      </p:sp>
      <p:sp>
        <p:nvSpPr>
          <p:cNvPr id="23" name="Rectangle 22"/>
          <p:cNvSpPr/>
          <p:nvPr/>
        </p:nvSpPr>
        <p:spPr>
          <a:xfrm>
            <a:off x="69272" y="6787595"/>
            <a:ext cx="17029369" cy="2169825"/>
          </a:xfrm>
          <a:prstGeom prst="rect">
            <a:avLst/>
          </a:prstGeom>
        </p:spPr>
        <p:txBody>
          <a:bodyPr wrap="square">
            <a:spAutoFit/>
          </a:bodyPr>
          <a:lstStyle/>
          <a:p>
            <a:pPr algn="just">
              <a:lnSpc>
                <a:spcPct val="150000"/>
              </a:lnSpc>
            </a:pPr>
            <a:r>
              <a:rPr lang="vi-VN" sz="3000">
                <a:latin typeface="Cambria" panose="02040503050406030204" pitchFamily="18" charset="0"/>
                <a:ea typeface="Cambria" panose="02040503050406030204" pitchFamily="18" charset="0"/>
              </a:rPr>
              <a:t>Vì vậy nhóm em đã thực hiện đồ án ‘Thiết kế website bán quần áo’ Mục tiêu là tìm hiểu một số hệ thống cửa hàng bán hàng trực tuyến những cửa hàng đã và đang kinh doanh theo hình thức này. Từ đó em xây dựng một website bán quần áo tốt nhất có thể.</a:t>
            </a:r>
            <a:endParaRPr lang="en-US" sz="3000">
              <a:latin typeface="Cambria" panose="02040503050406030204" pitchFamily="18" charset="0"/>
              <a:ea typeface="Cambria" panose="02040503050406030204" pitchFamily="18" charset="0"/>
            </a:endParaRPr>
          </a:p>
        </p:txBody>
      </p:sp>
      <p:sp>
        <p:nvSpPr>
          <p:cNvPr id="24" name="Rectangle 23"/>
          <p:cNvSpPr/>
          <p:nvPr/>
        </p:nvSpPr>
        <p:spPr>
          <a:xfrm>
            <a:off x="34636" y="150697"/>
            <a:ext cx="9832756" cy="1710661"/>
          </a:xfrm>
          <a:prstGeom prst="rect">
            <a:avLst/>
          </a:prstGeom>
        </p:spPr>
        <p:txBody>
          <a:bodyPr wrap="none">
            <a:spAutoFit/>
          </a:bodyPr>
          <a:lstStyle/>
          <a:p>
            <a:pPr marL="742950" indent="-742950">
              <a:lnSpc>
                <a:spcPct val="150000"/>
              </a:lnSpc>
              <a:buFont typeface="+mj-lt"/>
              <a:buAutoNum type="arabicPeriod"/>
            </a:pPr>
            <a:r>
              <a:rPr lang="en-US" sz="8000" b="1">
                <a:latin typeface="Cambria" panose="02040503050406030204" pitchFamily="18" charset="0"/>
                <a:ea typeface="Cambria" panose="02040503050406030204" pitchFamily="18" charset="0"/>
              </a:rPr>
              <a:t>GIỚI THIỆU ĐỀ TÀI</a:t>
            </a:r>
          </a:p>
        </p:txBody>
      </p:sp>
    </p:spTree>
    <p:extLst>
      <p:ext uri="{BB962C8B-B14F-4D97-AF65-F5344CB8AC3E}">
        <p14:creationId xmlns:p14="http://schemas.microsoft.com/office/powerpoint/2010/main" val="17630118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935200" y="38100"/>
            <a:ext cx="3200400" cy="2819400"/>
            <a:chOff x="0" y="0"/>
            <a:chExt cx="6021070" cy="7620000"/>
          </a:xfrm>
        </p:grpSpPr>
        <p:sp>
          <p:nvSpPr>
            <p:cNvPr id="3" name="Freeform 3"/>
            <p:cNvSpPr/>
            <p:nvPr/>
          </p:nvSpPr>
          <p:spPr>
            <a:xfrm>
              <a:off x="0" y="0"/>
              <a:ext cx="6022340" cy="7620000"/>
            </a:xfrm>
            <a:custGeom>
              <a:avLst/>
              <a:gdLst/>
              <a:ahLst/>
              <a:cxnLst/>
              <a:rect l="l" t="t" r="r" b="b"/>
              <a:pathLst>
                <a:path w="6022340" h="7620000">
                  <a:moveTo>
                    <a:pt x="3011170" y="0"/>
                  </a:moveTo>
                  <a:cubicBezTo>
                    <a:pt x="1348147" y="0"/>
                    <a:pt x="0" y="1705795"/>
                    <a:pt x="0" y="3810000"/>
                  </a:cubicBezTo>
                  <a:cubicBezTo>
                    <a:pt x="0" y="5914205"/>
                    <a:pt x="1348147" y="7620000"/>
                    <a:pt x="3011170" y="7620000"/>
                  </a:cubicBezTo>
                  <a:cubicBezTo>
                    <a:pt x="4674193" y="7620000"/>
                    <a:pt x="6022340" y="5914205"/>
                    <a:pt x="6022340" y="3810000"/>
                  </a:cubicBezTo>
                  <a:cubicBezTo>
                    <a:pt x="6022340" y="1705795"/>
                    <a:pt x="4674193" y="0"/>
                    <a:pt x="3011170" y="0"/>
                  </a:cubicBezTo>
                  <a:close/>
                </a:path>
              </a:pathLst>
            </a:custGeom>
            <a:blipFill>
              <a:blip r:embed="rId2"/>
              <a:stretch>
                <a:fillRect t="-21072" r="-2127"/>
              </a:stretch>
            </a:blipFill>
          </p:spPr>
        </p:sp>
      </p:grpSp>
      <p:sp>
        <p:nvSpPr>
          <p:cNvPr id="25" name="Rectangle 24"/>
          <p:cNvSpPr/>
          <p:nvPr/>
        </p:nvSpPr>
        <p:spPr>
          <a:xfrm>
            <a:off x="457200" y="-54303"/>
            <a:ext cx="10156370" cy="1710661"/>
          </a:xfrm>
          <a:prstGeom prst="rect">
            <a:avLst/>
          </a:prstGeom>
        </p:spPr>
        <p:txBody>
          <a:bodyPr wrap="none">
            <a:spAutoFit/>
          </a:bodyPr>
          <a:lstStyle/>
          <a:p>
            <a:pPr>
              <a:lnSpc>
                <a:spcPct val="150000"/>
              </a:lnSpc>
            </a:pPr>
            <a:r>
              <a:rPr lang="en-US" sz="8000" b="1" smtClean="0">
                <a:latin typeface="Cambria" panose="02040503050406030204" pitchFamily="18" charset="0"/>
                <a:ea typeface="Cambria" panose="02040503050406030204" pitchFamily="18" charset="0"/>
              </a:rPr>
              <a:t>2.   CƠ </a:t>
            </a:r>
            <a:r>
              <a:rPr lang="en-US" sz="8000" b="1">
                <a:latin typeface="Cambria" panose="02040503050406030204" pitchFamily="18" charset="0"/>
                <a:ea typeface="Cambria" panose="02040503050406030204" pitchFamily="18" charset="0"/>
              </a:rPr>
              <a:t>SỞ LÝ THUYẾT</a:t>
            </a:r>
          </a:p>
        </p:txBody>
      </p:sp>
      <p:sp>
        <p:nvSpPr>
          <p:cNvPr id="26" name="Rectangle 25"/>
          <p:cNvSpPr/>
          <p:nvPr/>
        </p:nvSpPr>
        <p:spPr>
          <a:xfrm>
            <a:off x="1066800" y="1639040"/>
            <a:ext cx="15808036" cy="8286884"/>
          </a:xfrm>
          <a:prstGeom prst="rect">
            <a:avLst/>
          </a:prstGeom>
        </p:spPr>
        <p:txBody>
          <a:bodyPr wrap="square">
            <a:spAutoFit/>
          </a:bodyPr>
          <a:lstStyle/>
          <a:p>
            <a:pPr>
              <a:lnSpc>
                <a:spcPct val="150000"/>
              </a:lnSpc>
            </a:pPr>
            <a:r>
              <a:rPr lang="vi-VN" sz="4000" b="1">
                <a:latin typeface="Cambria" panose="02040503050406030204" pitchFamily="18" charset="0"/>
                <a:ea typeface="Cambria" panose="02040503050406030204" pitchFamily="18" charset="0"/>
              </a:rPr>
              <a:t>Trang </a:t>
            </a:r>
            <a:r>
              <a:rPr lang="vi-VN" sz="4000" b="1">
                <a:latin typeface="Cambria" panose="02040503050406030204" pitchFamily="18" charset="0"/>
                <a:ea typeface="Cambria" panose="02040503050406030204" pitchFamily="18" charset="0"/>
              </a:rPr>
              <a:t>chủ </a:t>
            </a:r>
            <a:endParaRPr lang="en-US" sz="4000" b="1" smtClean="0">
              <a:latin typeface="Cambria" panose="02040503050406030204" pitchFamily="18" charset="0"/>
              <a:ea typeface="Cambria" panose="02040503050406030204" pitchFamily="18" charset="0"/>
            </a:endParaRPr>
          </a:p>
          <a:p>
            <a:pPr marL="571500" indent="-571500">
              <a:lnSpc>
                <a:spcPct val="150000"/>
              </a:lnSpc>
              <a:buFont typeface="Arial" panose="020B0604020202020204" pitchFamily="34" charset="0"/>
              <a:buChar char="•"/>
            </a:pPr>
            <a:r>
              <a:rPr lang="vi-VN" sz="3500" smtClean="0">
                <a:latin typeface="Cambria" panose="02040503050406030204" pitchFamily="18" charset="0"/>
                <a:ea typeface="Cambria" panose="02040503050406030204" pitchFamily="18" charset="0"/>
              </a:rPr>
              <a:t>Bao </a:t>
            </a:r>
            <a:r>
              <a:rPr lang="vi-VN" sz="3500">
                <a:latin typeface="Cambria" panose="02040503050406030204" pitchFamily="18" charset="0"/>
                <a:ea typeface="Cambria" panose="02040503050406030204" pitchFamily="18" charset="0"/>
              </a:rPr>
              <a:t>gồm những thông tin chính của website cùng những hình ảnh giới thiệu liên </a:t>
            </a:r>
            <a:r>
              <a:rPr lang="vi-VN" sz="3500">
                <a:latin typeface="Cambria" panose="02040503050406030204" pitchFamily="18" charset="0"/>
                <a:ea typeface="Cambria" panose="02040503050406030204" pitchFamily="18" charset="0"/>
              </a:rPr>
              <a:t>quan </a:t>
            </a:r>
            <a:endParaRPr lang="en-US" sz="3500" smtClean="0">
              <a:latin typeface="Cambria" panose="02040503050406030204" pitchFamily="18" charset="0"/>
              <a:ea typeface="Cambria" panose="02040503050406030204" pitchFamily="18" charset="0"/>
            </a:endParaRPr>
          </a:p>
          <a:p>
            <a:pPr marL="571500" indent="-571500">
              <a:lnSpc>
                <a:spcPct val="150000"/>
              </a:lnSpc>
              <a:buFont typeface="Arial" panose="020B0604020202020204" pitchFamily="34" charset="0"/>
              <a:buChar char="•"/>
            </a:pPr>
            <a:r>
              <a:rPr lang="vi-VN" sz="3500" smtClean="0">
                <a:latin typeface="Cambria" panose="02040503050406030204" pitchFamily="18" charset="0"/>
                <a:ea typeface="Cambria" panose="02040503050406030204" pitchFamily="18" charset="0"/>
              </a:rPr>
              <a:t>Hộp </a:t>
            </a:r>
            <a:r>
              <a:rPr lang="vi-VN" sz="3500">
                <a:latin typeface="Cambria" panose="02040503050406030204" pitchFamily="18" charset="0"/>
                <a:ea typeface="Cambria" panose="02040503050406030204" pitchFamily="18" charset="0"/>
              </a:rPr>
              <a:t>tìm kiếm giúp người dùng có thể tìm kiếm thông tin về các loại, thông tin quần áo</a:t>
            </a:r>
            <a:r>
              <a:rPr lang="vi-VN" sz="3500">
                <a:latin typeface="Cambria" panose="02040503050406030204" pitchFamily="18" charset="0"/>
                <a:ea typeface="Cambria" panose="02040503050406030204" pitchFamily="18" charset="0"/>
              </a:rPr>
              <a:t>… </a:t>
            </a:r>
            <a:endParaRPr lang="en-US" sz="3500" smtClean="0">
              <a:latin typeface="Cambria" panose="02040503050406030204" pitchFamily="18" charset="0"/>
              <a:ea typeface="Cambria" panose="02040503050406030204" pitchFamily="18" charset="0"/>
            </a:endParaRPr>
          </a:p>
          <a:p>
            <a:pPr marL="571500" indent="-571500">
              <a:lnSpc>
                <a:spcPct val="150000"/>
              </a:lnSpc>
              <a:buFont typeface="Arial" panose="020B0604020202020204" pitchFamily="34" charset="0"/>
              <a:buChar char="•"/>
            </a:pPr>
            <a:r>
              <a:rPr lang="vi-VN" sz="3500" smtClean="0">
                <a:latin typeface="Cambria" panose="02040503050406030204" pitchFamily="18" charset="0"/>
                <a:ea typeface="Cambria" panose="02040503050406030204" pitchFamily="18" charset="0"/>
              </a:rPr>
              <a:t>Slider </a:t>
            </a:r>
            <a:r>
              <a:rPr lang="vi-VN" sz="3500">
                <a:latin typeface="Cambria" panose="02040503050406030204" pitchFamily="18" charset="0"/>
                <a:ea typeface="Cambria" panose="02040503050406030204" pitchFamily="18" charset="0"/>
              </a:rPr>
              <a:t>hình ảnh dẫn đến trang mua quần áo </a:t>
            </a:r>
            <a:r>
              <a:rPr lang="vi-VN" sz="3500">
                <a:latin typeface="Cambria" panose="02040503050406030204" pitchFamily="18" charset="0"/>
                <a:ea typeface="Cambria" panose="02040503050406030204" pitchFamily="18" charset="0"/>
              </a:rPr>
              <a:t>... </a:t>
            </a:r>
            <a:endParaRPr lang="en-US" sz="3500" smtClean="0">
              <a:latin typeface="Cambria" panose="02040503050406030204" pitchFamily="18" charset="0"/>
              <a:ea typeface="Cambria" panose="02040503050406030204" pitchFamily="18" charset="0"/>
            </a:endParaRPr>
          </a:p>
          <a:p>
            <a:pPr marL="571500" indent="-571500">
              <a:lnSpc>
                <a:spcPct val="150000"/>
              </a:lnSpc>
              <a:buFont typeface="Arial" panose="020B0604020202020204" pitchFamily="34" charset="0"/>
              <a:buChar char="•"/>
            </a:pPr>
            <a:r>
              <a:rPr lang="vi-VN" sz="3500" smtClean="0">
                <a:latin typeface="Cambria" panose="02040503050406030204" pitchFamily="18" charset="0"/>
                <a:ea typeface="Cambria" panose="02040503050406030204" pitchFamily="18" charset="0"/>
              </a:rPr>
              <a:t>Nội </a:t>
            </a:r>
            <a:r>
              <a:rPr lang="vi-VN" sz="3500">
                <a:latin typeface="Cambria" panose="02040503050406030204" pitchFamily="18" charset="0"/>
                <a:ea typeface="Cambria" panose="02040503050406030204" pitchFamily="18" charset="0"/>
              </a:rPr>
              <a:t>dung về những bộ sưu tập, hình ảnh, </a:t>
            </a:r>
            <a:r>
              <a:rPr lang="vi-VN" sz="3500">
                <a:latin typeface="Cambria" panose="02040503050406030204" pitchFamily="18" charset="0"/>
                <a:ea typeface="Cambria" panose="02040503050406030204" pitchFamily="18" charset="0"/>
              </a:rPr>
              <a:t>… </a:t>
            </a:r>
            <a:endParaRPr lang="en-US" sz="3500" smtClean="0">
              <a:latin typeface="Cambria" panose="02040503050406030204" pitchFamily="18" charset="0"/>
              <a:ea typeface="Cambria" panose="02040503050406030204" pitchFamily="18" charset="0"/>
            </a:endParaRPr>
          </a:p>
          <a:p>
            <a:pPr marL="571500" indent="-571500">
              <a:lnSpc>
                <a:spcPct val="150000"/>
              </a:lnSpc>
              <a:buFont typeface="Arial" panose="020B0604020202020204" pitchFamily="34" charset="0"/>
              <a:buChar char="•"/>
            </a:pPr>
            <a:r>
              <a:rPr lang="vi-VN" sz="3500" smtClean="0">
                <a:latin typeface="Cambria" panose="02040503050406030204" pitchFamily="18" charset="0"/>
                <a:ea typeface="Cambria" panose="02040503050406030204" pitchFamily="18" charset="0"/>
              </a:rPr>
              <a:t>Phần </a:t>
            </a:r>
            <a:r>
              <a:rPr lang="vi-VN" sz="3500">
                <a:latin typeface="Cambria" panose="02040503050406030204" pitchFamily="18" charset="0"/>
                <a:ea typeface="Cambria" panose="02040503050406030204" pitchFamily="18" charset="0"/>
              </a:rPr>
              <a:t>header bao </a:t>
            </a:r>
            <a:r>
              <a:rPr lang="vi-VN" sz="3500">
                <a:latin typeface="Cambria" panose="02040503050406030204" pitchFamily="18" charset="0"/>
                <a:ea typeface="Cambria" panose="02040503050406030204" pitchFamily="18" charset="0"/>
              </a:rPr>
              <a:t>gồm </a:t>
            </a:r>
            <a:r>
              <a:rPr lang="vi-VN" sz="3500" smtClean="0">
                <a:latin typeface="Cambria" panose="02040503050406030204" pitchFamily="18" charset="0"/>
                <a:ea typeface="Cambria" panose="02040503050406030204" pitchFamily="18" charset="0"/>
              </a:rPr>
              <a:t>logo </a:t>
            </a:r>
            <a:r>
              <a:rPr lang="vi-VN" sz="3500">
                <a:latin typeface="Cambria" panose="02040503050406030204" pitchFamily="18" charset="0"/>
                <a:ea typeface="Cambria" panose="02040503050406030204" pitchFamily="18" charset="0"/>
              </a:rPr>
              <a:t>Shop, những link liên kết tới các trang liên kết </a:t>
            </a:r>
            <a:r>
              <a:rPr lang="vi-VN" sz="3500">
                <a:latin typeface="Cambria" panose="02040503050406030204" pitchFamily="18" charset="0"/>
                <a:ea typeface="Cambria" panose="02040503050406030204" pitchFamily="18" charset="0"/>
              </a:rPr>
              <a:t>khác </a:t>
            </a:r>
            <a:endParaRPr lang="en-US" sz="3500" smtClean="0">
              <a:latin typeface="Cambria" panose="02040503050406030204" pitchFamily="18" charset="0"/>
              <a:ea typeface="Cambria" panose="02040503050406030204" pitchFamily="18" charset="0"/>
            </a:endParaRPr>
          </a:p>
          <a:p>
            <a:pPr marL="571500" indent="-571500">
              <a:lnSpc>
                <a:spcPct val="150000"/>
              </a:lnSpc>
              <a:buFont typeface="Arial" panose="020B0604020202020204" pitchFamily="34" charset="0"/>
              <a:buChar char="•"/>
            </a:pPr>
            <a:r>
              <a:rPr lang="vi-VN" sz="3500" smtClean="0">
                <a:latin typeface="Cambria" panose="02040503050406030204" pitchFamily="18" charset="0"/>
                <a:ea typeface="Cambria" panose="02040503050406030204" pitchFamily="18" charset="0"/>
              </a:rPr>
              <a:t>Phần </a:t>
            </a:r>
            <a:r>
              <a:rPr lang="vi-VN" sz="3500">
                <a:latin typeface="Cambria" panose="02040503050406030204" pitchFamily="18" charset="0"/>
                <a:ea typeface="Cambria" panose="02040503050406030204" pitchFamily="18" charset="0"/>
              </a:rPr>
              <a:t>footer bao gồm thông tin về địa chỉ, hotline, tổng đài chăm sóc và các link dẫn tới các trang liên kết khác</a:t>
            </a:r>
            <a:endParaRPr lang="en-US" sz="3500">
              <a:latin typeface="Cambria" panose="02040503050406030204" pitchFamily="18" charset="0"/>
              <a:ea typeface="Cambria" panose="02040503050406030204" pitchFamily="18" charset="0"/>
            </a:endParaRPr>
          </a:p>
        </p:txBody>
      </p:sp>
      <p:sp>
        <p:nvSpPr>
          <p:cNvPr id="27" name="TextBox 7"/>
          <p:cNvSpPr txBox="1"/>
          <p:nvPr/>
        </p:nvSpPr>
        <p:spPr>
          <a:xfrm>
            <a:off x="15087600" y="769854"/>
            <a:ext cx="4711980" cy="1346522"/>
          </a:xfrm>
          <a:prstGeom prst="rect">
            <a:avLst/>
          </a:prstGeom>
        </p:spPr>
        <p:txBody>
          <a:bodyPr wrap="square" lIns="0" tIns="0" rIns="0" bIns="0" rtlCol="0" anchor="t">
            <a:spAutoFit/>
          </a:bodyPr>
          <a:lstStyle/>
          <a:p>
            <a:pPr>
              <a:lnSpc>
                <a:spcPts val="10515"/>
              </a:lnSpc>
            </a:pPr>
            <a:r>
              <a:rPr lang="en-US" sz="7000">
                <a:latin typeface="Dream Avenue"/>
              </a:rPr>
              <a:t>The </a:t>
            </a:r>
            <a:r>
              <a:rPr lang="en-US" sz="7000" smtClean="0">
                <a:latin typeface="Dream Avenue"/>
              </a:rPr>
              <a:t>Ciu</a:t>
            </a:r>
            <a:endParaRPr lang="en-US" sz="7000">
              <a:latin typeface="Dream Avenue"/>
            </a:endParaRPr>
          </a:p>
        </p:txBody>
      </p:sp>
    </p:spTree>
    <p:extLst>
      <p:ext uri="{BB962C8B-B14F-4D97-AF65-F5344CB8AC3E}">
        <p14:creationId xmlns:p14="http://schemas.microsoft.com/office/powerpoint/2010/main" val="11961262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935200" y="38100"/>
            <a:ext cx="3200400" cy="2819400"/>
            <a:chOff x="0" y="0"/>
            <a:chExt cx="6021070" cy="7620000"/>
          </a:xfrm>
        </p:grpSpPr>
        <p:sp>
          <p:nvSpPr>
            <p:cNvPr id="3" name="Freeform 3"/>
            <p:cNvSpPr/>
            <p:nvPr/>
          </p:nvSpPr>
          <p:spPr>
            <a:xfrm>
              <a:off x="0" y="0"/>
              <a:ext cx="6022340" cy="7620000"/>
            </a:xfrm>
            <a:custGeom>
              <a:avLst/>
              <a:gdLst/>
              <a:ahLst/>
              <a:cxnLst/>
              <a:rect l="l" t="t" r="r" b="b"/>
              <a:pathLst>
                <a:path w="6022340" h="7620000">
                  <a:moveTo>
                    <a:pt x="3011170" y="0"/>
                  </a:moveTo>
                  <a:cubicBezTo>
                    <a:pt x="1348147" y="0"/>
                    <a:pt x="0" y="1705795"/>
                    <a:pt x="0" y="3810000"/>
                  </a:cubicBezTo>
                  <a:cubicBezTo>
                    <a:pt x="0" y="5914205"/>
                    <a:pt x="1348147" y="7620000"/>
                    <a:pt x="3011170" y="7620000"/>
                  </a:cubicBezTo>
                  <a:cubicBezTo>
                    <a:pt x="4674193" y="7620000"/>
                    <a:pt x="6022340" y="5914205"/>
                    <a:pt x="6022340" y="3810000"/>
                  </a:cubicBezTo>
                  <a:cubicBezTo>
                    <a:pt x="6022340" y="1705795"/>
                    <a:pt x="4674193" y="0"/>
                    <a:pt x="3011170" y="0"/>
                  </a:cubicBezTo>
                  <a:close/>
                </a:path>
              </a:pathLst>
            </a:custGeom>
            <a:blipFill>
              <a:blip r:embed="rId2"/>
              <a:stretch>
                <a:fillRect t="-21072" r="-2127"/>
              </a:stretch>
            </a:blipFill>
          </p:spPr>
        </p:sp>
      </p:grpSp>
      <p:sp>
        <p:nvSpPr>
          <p:cNvPr id="25" name="Rectangle 24"/>
          <p:cNvSpPr/>
          <p:nvPr/>
        </p:nvSpPr>
        <p:spPr>
          <a:xfrm>
            <a:off x="457200" y="-54303"/>
            <a:ext cx="10156370" cy="1710661"/>
          </a:xfrm>
          <a:prstGeom prst="rect">
            <a:avLst/>
          </a:prstGeom>
        </p:spPr>
        <p:txBody>
          <a:bodyPr wrap="none">
            <a:spAutoFit/>
          </a:bodyPr>
          <a:lstStyle/>
          <a:p>
            <a:pPr>
              <a:lnSpc>
                <a:spcPct val="150000"/>
              </a:lnSpc>
            </a:pPr>
            <a:r>
              <a:rPr lang="en-US" sz="8000" b="1" smtClean="0">
                <a:latin typeface="Cambria" panose="02040503050406030204" pitchFamily="18" charset="0"/>
                <a:ea typeface="Cambria" panose="02040503050406030204" pitchFamily="18" charset="0"/>
              </a:rPr>
              <a:t>2.   CƠ </a:t>
            </a:r>
            <a:r>
              <a:rPr lang="en-US" sz="8000" b="1">
                <a:latin typeface="Cambria" panose="02040503050406030204" pitchFamily="18" charset="0"/>
                <a:ea typeface="Cambria" panose="02040503050406030204" pitchFamily="18" charset="0"/>
              </a:rPr>
              <a:t>SỞ LÝ THUYẾT</a:t>
            </a:r>
          </a:p>
        </p:txBody>
      </p:sp>
      <p:sp>
        <p:nvSpPr>
          <p:cNvPr id="27" name="TextBox 7"/>
          <p:cNvSpPr txBox="1"/>
          <p:nvPr/>
        </p:nvSpPr>
        <p:spPr>
          <a:xfrm>
            <a:off x="15087600" y="769854"/>
            <a:ext cx="4711980" cy="1346522"/>
          </a:xfrm>
          <a:prstGeom prst="rect">
            <a:avLst/>
          </a:prstGeom>
        </p:spPr>
        <p:txBody>
          <a:bodyPr wrap="square" lIns="0" tIns="0" rIns="0" bIns="0" rtlCol="0" anchor="t">
            <a:spAutoFit/>
          </a:bodyPr>
          <a:lstStyle/>
          <a:p>
            <a:pPr>
              <a:lnSpc>
                <a:spcPts val="10515"/>
              </a:lnSpc>
            </a:pPr>
            <a:r>
              <a:rPr lang="en-US" sz="7000">
                <a:latin typeface="Dream Avenue"/>
              </a:rPr>
              <a:t>The </a:t>
            </a:r>
            <a:r>
              <a:rPr lang="en-US" sz="7000" smtClean="0">
                <a:latin typeface="Dream Avenue"/>
              </a:rPr>
              <a:t>Ciu</a:t>
            </a:r>
            <a:endParaRPr lang="en-US" sz="7000">
              <a:latin typeface="Dream Avenue"/>
            </a:endParaRPr>
          </a:p>
        </p:txBody>
      </p:sp>
      <p:sp>
        <p:nvSpPr>
          <p:cNvPr id="4" name="Rectangle 3"/>
          <p:cNvSpPr/>
          <p:nvPr/>
        </p:nvSpPr>
        <p:spPr>
          <a:xfrm>
            <a:off x="1371600" y="2182279"/>
            <a:ext cx="13716000" cy="8171468"/>
          </a:xfrm>
          <a:prstGeom prst="rect">
            <a:avLst/>
          </a:prstGeom>
        </p:spPr>
        <p:txBody>
          <a:bodyPr wrap="square">
            <a:spAutoFit/>
          </a:bodyPr>
          <a:lstStyle/>
          <a:p>
            <a:pPr marL="457200" indent="-457200" algn="just">
              <a:lnSpc>
                <a:spcPct val="150000"/>
              </a:lnSpc>
              <a:buFont typeface="Arial" panose="020B0604020202020204" pitchFamily="34" charset="0"/>
              <a:buChar char="•"/>
            </a:pPr>
            <a:r>
              <a:rPr lang="vi-VN" sz="3500" b="1" smtClean="0">
                <a:latin typeface="Cambria" panose="02040503050406030204" pitchFamily="18" charset="0"/>
                <a:ea typeface="Cambria" panose="02040503050406030204" pitchFamily="18" charset="0"/>
              </a:rPr>
              <a:t>Trang</a:t>
            </a:r>
            <a:r>
              <a:rPr lang="en-US" sz="3500" b="1" smtClean="0">
                <a:latin typeface="Cambria" panose="02040503050406030204" pitchFamily="18" charset="0"/>
                <a:ea typeface="Cambria" panose="02040503050406030204" pitchFamily="18" charset="0"/>
              </a:rPr>
              <a:t> sản phẩm</a:t>
            </a:r>
            <a:r>
              <a:rPr lang="vi-VN" sz="3500" smtClean="0">
                <a:latin typeface="Cambria" panose="02040503050406030204" pitchFamily="18" charset="0"/>
                <a:ea typeface="Cambria" panose="02040503050406030204" pitchFamily="18" charset="0"/>
              </a:rPr>
              <a:t>: </a:t>
            </a:r>
            <a:r>
              <a:rPr lang="en-US" sz="3500" smtClean="0">
                <a:latin typeface="Cambria" panose="02040503050406030204" pitchFamily="18" charset="0"/>
                <a:ea typeface="Cambria" panose="02040503050406030204" pitchFamily="18" charset="0"/>
              </a:rPr>
              <a:t>T</a:t>
            </a:r>
            <a:r>
              <a:rPr lang="vi-VN" sz="3500" smtClean="0">
                <a:latin typeface="Cambria" panose="02040503050406030204" pitchFamily="18" charset="0"/>
                <a:ea typeface="Cambria" panose="02040503050406030204" pitchFamily="18" charset="0"/>
              </a:rPr>
              <a:t>rang </a:t>
            </a:r>
            <a:r>
              <a:rPr lang="vi-VN" sz="3500">
                <a:latin typeface="Cambria" panose="02040503050406030204" pitchFamily="18" charset="0"/>
                <a:ea typeface="Cambria" panose="02040503050406030204" pitchFamily="18" charset="0"/>
              </a:rPr>
              <a:t>này khách hàng có thể xem được một số sản phẩm áo nữ. Khách hàng có thể tìm kiếm sản phẩm bằng cách xem chi tiết sản phẩm đó. VD: size, màu</a:t>
            </a:r>
            <a:r>
              <a:rPr lang="vi-VN" sz="3500">
                <a:latin typeface="Cambria" panose="02040503050406030204" pitchFamily="18" charset="0"/>
                <a:ea typeface="Cambria" panose="02040503050406030204" pitchFamily="18" charset="0"/>
              </a:rPr>
              <a:t>, </a:t>
            </a:r>
            <a:r>
              <a:rPr lang="vi-VN" sz="3500" smtClean="0">
                <a:latin typeface="Cambria" panose="02040503050406030204" pitchFamily="18" charset="0"/>
                <a:ea typeface="Cambria" panose="02040503050406030204" pitchFamily="18" charset="0"/>
              </a:rPr>
              <a:t>giá </a:t>
            </a:r>
            <a:r>
              <a:rPr lang="vi-VN" sz="3500">
                <a:latin typeface="Cambria" panose="02040503050406030204" pitchFamily="18" charset="0"/>
                <a:ea typeface="Cambria" panose="02040503050406030204" pitchFamily="18" charset="0"/>
              </a:rPr>
              <a:t>cả</a:t>
            </a:r>
            <a:r>
              <a:rPr lang="vi-VN" sz="3500">
                <a:latin typeface="Cambria" panose="02040503050406030204" pitchFamily="18" charset="0"/>
                <a:ea typeface="Cambria" panose="02040503050406030204" pitchFamily="18" charset="0"/>
              </a:rPr>
              <a:t>, </a:t>
            </a:r>
            <a:r>
              <a:rPr lang="vi-VN" sz="3500" smtClean="0">
                <a:latin typeface="Cambria" panose="02040503050406030204" pitchFamily="18" charset="0"/>
                <a:ea typeface="Cambria" panose="02040503050406030204" pitchFamily="18" charset="0"/>
              </a:rPr>
              <a:t>...</a:t>
            </a:r>
            <a:endParaRPr lang="en-US" sz="3500" smtClean="0">
              <a:latin typeface="Cambria" panose="02040503050406030204" pitchFamily="18" charset="0"/>
              <a:ea typeface="Cambria" panose="02040503050406030204" pitchFamily="18" charset="0"/>
            </a:endParaRPr>
          </a:p>
          <a:p>
            <a:pPr marL="457200" indent="-457200" algn="just">
              <a:lnSpc>
                <a:spcPct val="150000"/>
              </a:lnSpc>
              <a:buFont typeface="Arial" panose="020B0604020202020204" pitchFamily="34" charset="0"/>
              <a:buChar char="•"/>
            </a:pPr>
            <a:r>
              <a:rPr lang="vi-VN" sz="3500" smtClean="0">
                <a:latin typeface="Cambria" panose="02040503050406030204" pitchFamily="18" charset="0"/>
                <a:ea typeface="Cambria" panose="02040503050406030204" pitchFamily="18" charset="0"/>
              </a:rPr>
              <a:t> </a:t>
            </a:r>
            <a:r>
              <a:rPr lang="en-US" sz="3500" b="1" smtClean="0">
                <a:latin typeface="Cambria" panose="02040503050406030204" pitchFamily="18" charset="0"/>
                <a:ea typeface="Cambria" panose="02040503050406030204" pitchFamily="18" charset="0"/>
              </a:rPr>
              <a:t>Trang New</a:t>
            </a:r>
            <a:r>
              <a:rPr lang="en-US" sz="3500" smtClean="0">
                <a:latin typeface="Cambria" panose="02040503050406030204" pitchFamily="18" charset="0"/>
                <a:ea typeface="Cambria" panose="02040503050406030204" pitchFamily="18" charset="0"/>
              </a:rPr>
              <a:t>: T</a:t>
            </a:r>
            <a:r>
              <a:rPr lang="vi-VN" sz="3500" smtClean="0">
                <a:latin typeface="Cambria" panose="02040503050406030204" pitchFamily="18" charset="0"/>
                <a:ea typeface="Cambria" panose="02040503050406030204" pitchFamily="18" charset="0"/>
              </a:rPr>
              <a:t>rang </a:t>
            </a:r>
            <a:r>
              <a:rPr lang="vi-VN" sz="3500">
                <a:latin typeface="Cambria" panose="02040503050406030204" pitchFamily="18" charset="0"/>
                <a:ea typeface="Cambria" panose="02040503050406030204" pitchFamily="18" charset="0"/>
              </a:rPr>
              <a:t>này khách hàng có thể xem được một số </a:t>
            </a:r>
            <a:r>
              <a:rPr lang="vi-VN" sz="3500">
                <a:latin typeface="Cambria" panose="02040503050406030204" pitchFamily="18" charset="0"/>
                <a:ea typeface="Cambria" panose="02040503050406030204" pitchFamily="18" charset="0"/>
              </a:rPr>
              <a:t>sản </a:t>
            </a:r>
            <a:r>
              <a:rPr lang="vi-VN" sz="3500" smtClean="0">
                <a:latin typeface="Cambria" panose="02040503050406030204" pitchFamily="18" charset="0"/>
                <a:ea typeface="Cambria" panose="02040503050406030204" pitchFamily="18" charset="0"/>
              </a:rPr>
              <a:t>phẩm</a:t>
            </a:r>
            <a:r>
              <a:rPr lang="en-US" sz="3500" smtClean="0">
                <a:latin typeface="Cambria" panose="02040503050406030204" pitchFamily="18" charset="0"/>
                <a:ea typeface="Cambria" panose="02040503050406030204" pitchFamily="18" charset="0"/>
              </a:rPr>
              <a:t> mới nhất của shop</a:t>
            </a:r>
            <a:r>
              <a:rPr lang="vi-VN" sz="3500" smtClean="0">
                <a:latin typeface="Cambria" panose="02040503050406030204" pitchFamily="18" charset="0"/>
                <a:ea typeface="Cambria" panose="02040503050406030204" pitchFamily="18" charset="0"/>
              </a:rPr>
              <a:t>. </a:t>
            </a:r>
            <a:r>
              <a:rPr lang="vi-VN" sz="3500">
                <a:latin typeface="Cambria" panose="02040503050406030204" pitchFamily="18" charset="0"/>
                <a:ea typeface="Cambria" panose="02040503050406030204" pitchFamily="18" charset="0"/>
              </a:rPr>
              <a:t>Khách hàng có thể tìm kiếm sản phẩm bằng cách xem chi tiết sản phẩm đó. VD: size, màu, giá cả</a:t>
            </a:r>
            <a:r>
              <a:rPr lang="vi-VN" sz="3500">
                <a:latin typeface="Cambria" panose="02040503050406030204" pitchFamily="18" charset="0"/>
                <a:ea typeface="Cambria" panose="02040503050406030204" pitchFamily="18" charset="0"/>
              </a:rPr>
              <a:t>, </a:t>
            </a:r>
            <a:r>
              <a:rPr lang="vi-VN" sz="3500" smtClean="0">
                <a:latin typeface="Cambria" panose="02040503050406030204" pitchFamily="18" charset="0"/>
                <a:ea typeface="Cambria" panose="02040503050406030204" pitchFamily="18" charset="0"/>
              </a:rPr>
              <a:t>...</a:t>
            </a:r>
            <a:endParaRPr lang="en-US" sz="3500" smtClean="0">
              <a:latin typeface="Cambria" panose="02040503050406030204" pitchFamily="18" charset="0"/>
              <a:ea typeface="Cambria" panose="02040503050406030204" pitchFamily="18" charset="0"/>
            </a:endParaRPr>
          </a:p>
          <a:p>
            <a:pPr marL="457200" indent="-457200" algn="just">
              <a:lnSpc>
                <a:spcPct val="150000"/>
              </a:lnSpc>
              <a:buFont typeface="Arial" panose="020B0604020202020204" pitchFamily="34" charset="0"/>
              <a:buChar char="•"/>
            </a:pPr>
            <a:r>
              <a:rPr lang="en-US" sz="3500" b="1" smtClean="0">
                <a:latin typeface="Cambria" panose="02040503050406030204" pitchFamily="18" charset="0"/>
                <a:ea typeface="Cambria" panose="02040503050406030204" pitchFamily="18" charset="0"/>
              </a:rPr>
              <a:t>Trang BestSeller</a:t>
            </a:r>
            <a:r>
              <a:rPr lang="en-US" sz="3500" smtClean="0">
                <a:latin typeface="Cambria" panose="02040503050406030204" pitchFamily="18" charset="0"/>
                <a:ea typeface="Cambria" panose="02040503050406030204" pitchFamily="18" charset="0"/>
              </a:rPr>
              <a:t>: </a:t>
            </a:r>
            <a:r>
              <a:rPr lang="en-US" sz="3500">
                <a:latin typeface="Cambria" panose="02040503050406030204" pitchFamily="18" charset="0"/>
                <a:ea typeface="Cambria" panose="02040503050406030204" pitchFamily="18" charset="0"/>
              </a:rPr>
              <a:t>T</a:t>
            </a:r>
            <a:r>
              <a:rPr lang="vi-VN" sz="3500">
                <a:latin typeface="Cambria" panose="02040503050406030204" pitchFamily="18" charset="0"/>
                <a:ea typeface="Cambria" panose="02040503050406030204" pitchFamily="18" charset="0"/>
              </a:rPr>
              <a:t>rang này khách hàng có thể xem được một số sản </a:t>
            </a:r>
            <a:r>
              <a:rPr lang="vi-VN" sz="3500">
                <a:latin typeface="Cambria" panose="02040503050406030204" pitchFamily="18" charset="0"/>
                <a:ea typeface="Cambria" panose="02040503050406030204" pitchFamily="18" charset="0"/>
              </a:rPr>
              <a:t>phẩm</a:t>
            </a:r>
            <a:r>
              <a:rPr lang="en-US" sz="3500">
                <a:latin typeface="Cambria" panose="02040503050406030204" pitchFamily="18" charset="0"/>
                <a:ea typeface="Cambria" panose="02040503050406030204" pitchFamily="18" charset="0"/>
              </a:rPr>
              <a:t> </a:t>
            </a:r>
            <a:r>
              <a:rPr lang="en-US" sz="3500" smtClean="0">
                <a:latin typeface="Cambria" panose="02040503050406030204" pitchFamily="18" charset="0"/>
                <a:ea typeface="Cambria" panose="02040503050406030204" pitchFamily="18" charset="0"/>
              </a:rPr>
              <a:t>bán chạy </a:t>
            </a:r>
            <a:r>
              <a:rPr lang="en-US" sz="3500">
                <a:latin typeface="Cambria" panose="02040503050406030204" pitchFamily="18" charset="0"/>
                <a:ea typeface="Cambria" panose="02040503050406030204" pitchFamily="18" charset="0"/>
              </a:rPr>
              <a:t>nhất của shop</a:t>
            </a:r>
            <a:r>
              <a:rPr lang="vi-VN" sz="3500">
                <a:latin typeface="Cambria" panose="02040503050406030204" pitchFamily="18" charset="0"/>
                <a:ea typeface="Cambria" panose="02040503050406030204" pitchFamily="18" charset="0"/>
              </a:rPr>
              <a:t>. Khách hàng có thể tìm kiếm sản phẩm bằng cách xem chi tiết sản phẩm đó. VD: size, màu, giá cả, ...</a:t>
            </a:r>
            <a:endParaRPr lang="en-US" sz="3500">
              <a:latin typeface="Cambria" panose="02040503050406030204" pitchFamily="18" charset="0"/>
              <a:ea typeface="Cambria" panose="02040503050406030204" pitchFamily="18" charset="0"/>
            </a:endParaRPr>
          </a:p>
          <a:p>
            <a:pPr marL="457200" indent="-457200" algn="just">
              <a:lnSpc>
                <a:spcPct val="150000"/>
              </a:lnSpc>
              <a:buFont typeface="Arial" panose="020B0604020202020204" pitchFamily="34" charset="0"/>
              <a:buChar char="•"/>
            </a:pPr>
            <a:endParaRPr lang="en-US" sz="350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2023462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EFE9"/>
        </a:solidFill>
        <a:effectLst/>
      </p:bgPr>
    </p:bg>
    <p:spTree>
      <p:nvGrpSpPr>
        <p:cNvPr id="1" name=""/>
        <p:cNvGrpSpPr/>
        <p:nvPr/>
      </p:nvGrpSpPr>
      <p:grpSpPr>
        <a:xfrm>
          <a:off x="0" y="0"/>
          <a:ext cx="0" cy="0"/>
          <a:chOff x="0" y="0"/>
          <a:chExt cx="0" cy="0"/>
        </a:xfrm>
      </p:grpSpPr>
      <p:grpSp>
        <p:nvGrpSpPr>
          <p:cNvPr id="2" name="Group 2"/>
          <p:cNvGrpSpPr/>
          <p:nvPr/>
        </p:nvGrpSpPr>
        <p:grpSpPr>
          <a:xfrm>
            <a:off x="15121681" y="0"/>
            <a:ext cx="3166319" cy="730870"/>
            <a:chOff x="0" y="0"/>
            <a:chExt cx="833928" cy="192493"/>
          </a:xfrm>
        </p:grpSpPr>
        <p:sp>
          <p:nvSpPr>
            <p:cNvPr id="3" name="Freeform 3"/>
            <p:cNvSpPr/>
            <p:nvPr/>
          </p:nvSpPr>
          <p:spPr>
            <a:xfrm>
              <a:off x="0" y="0"/>
              <a:ext cx="833928" cy="192493"/>
            </a:xfrm>
            <a:custGeom>
              <a:avLst/>
              <a:gdLst/>
              <a:ahLst/>
              <a:cxnLst/>
              <a:rect l="l" t="t" r="r" b="b"/>
              <a:pathLst>
                <a:path w="833928" h="192493">
                  <a:moveTo>
                    <a:pt x="0" y="0"/>
                  </a:moveTo>
                  <a:lnTo>
                    <a:pt x="833928" y="0"/>
                  </a:lnTo>
                  <a:lnTo>
                    <a:pt x="833928" y="192493"/>
                  </a:lnTo>
                  <a:lnTo>
                    <a:pt x="0" y="192493"/>
                  </a:lnTo>
                  <a:close/>
                </a:path>
              </a:pathLst>
            </a:custGeom>
            <a:solidFill>
              <a:srgbClr val="ADB2A8"/>
            </a:solidFill>
          </p:spPr>
        </p:sp>
        <p:sp>
          <p:nvSpPr>
            <p:cNvPr id="4" name="TextBox 4"/>
            <p:cNvSpPr txBox="1"/>
            <p:nvPr/>
          </p:nvSpPr>
          <p:spPr>
            <a:xfrm>
              <a:off x="0" y="-47625"/>
              <a:ext cx="833928" cy="240118"/>
            </a:xfrm>
            <a:prstGeom prst="rect">
              <a:avLst/>
            </a:prstGeom>
          </p:spPr>
          <p:txBody>
            <a:bodyPr lIns="50800" tIns="50800" rIns="50800" bIns="50800" rtlCol="0" anchor="ctr"/>
            <a:lstStyle/>
            <a:p>
              <a:pPr algn="ctr">
                <a:lnSpc>
                  <a:spcPts val="2578"/>
                </a:lnSpc>
              </a:pPr>
              <a:endParaRPr/>
            </a:p>
          </p:txBody>
        </p:sp>
      </p:grpSp>
      <p:grpSp>
        <p:nvGrpSpPr>
          <p:cNvPr id="5" name="Group 5"/>
          <p:cNvGrpSpPr/>
          <p:nvPr/>
        </p:nvGrpSpPr>
        <p:grpSpPr>
          <a:xfrm>
            <a:off x="13855" y="6985977"/>
            <a:ext cx="4944310" cy="3274747"/>
            <a:chOff x="0" y="0"/>
            <a:chExt cx="1302205" cy="862485"/>
          </a:xfrm>
        </p:grpSpPr>
        <p:sp>
          <p:nvSpPr>
            <p:cNvPr id="6" name="Freeform 6"/>
            <p:cNvSpPr/>
            <p:nvPr/>
          </p:nvSpPr>
          <p:spPr>
            <a:xfrm>
              <a:off x="0" y="0"/>
              <a:ext cx="1302205" cy="862485"/>
            </a:xfrm>
            <a:custGeom>
              <a:avLst/>
              <a:gdLst/>
              <a:ahLst/>
              <a:cxnLst/>
              <a:rect l="l" t="t" r="r" b="b"/>
              <a:pathLst>
                <a:path w="1302205" h="862485">
                  <a:moveTo>
                    <a:pt x="0" y="0"/>
                  </a:moveTo>
                  <a:lnTo>
                    <a:pt x="1302205" y="0"/>
                  </a:lnTo>
                  <a:lnTo>
                    <a:pt x="1302205" y="862485"/>
                  </a:lnTo>
                  <a:lnTo>
                    <a:pt x="0" y="862485"/>
                  </a:lnTo>
                  <a:close/>
                </a:path>
              </a:pathLst>
            </a:custGeom>
            <a:solidFill>
              <a:srgbClr val="ADB2A8"/>
            </a:solidFill>
          </p:spPr>
        </p:sp>
        <p:sp>
          <p:nvSpPr>
            <p:cNvPr id="7" name="TextBox 7"/>
            <p:cNvSpPr txBox="1"/>
            <p:nvPr/>
          </p:nvSpPr>
          <p:spPr>
            <a:xfrm>
              <a:off x="0" y="-47625"/>
              <a:ext cx="1302205" cy="910110"/>
            </a:xfrm>
            <a:prstGeom prst="rect">
              <a:avLst/>
            </a:prstGeom>
          </p:spPr>
          <p:txBody>
            <a:bodyPr lIns="50800" tIns="50800" rIns="50800" bIns="50800" rtlCol="0" anchor="ctr"/>
            <a:lstStyle/>
            <a:p>
              <a:pPr algn="ctr">
                <a:lnSpc>
                  <a:spcPts val="2578"/>
                </a:lnSpc>
              </a:pPr>
              <a:endParaRPr/>
            </a:p>
          </p:txBody>
        </p:sp>
      </p:grpSp>
      <p:sp>
        <p:nvSpPr>
          <p:cNvPr id="10" name="AutoShape 10"/>
          <p:cNvSpPr/>
          <p:nvPr/>
        </p:nvSpPr>
        <p:spPr>
          <a:xfrm>
            <a:off x="7059638" y="6974153"/>
            <a:ext cx="1137575" cy="0"/>
          </a:xfrm>
          <a:prstGeom prst="line">
            <a:avLst/>
          </a:prstGeom>
          <a:ln w="38100" cap="flat">
            <a:solidFill>
              <a:srgbClr val="2B2828"/>
            </a:solidFill>
            <a:prstDash val="solid"/>
            <a:headEnd type="none" w="sm" len="sm"/>
            <a:tailEnd type="none" w="sm" len="sm"/>
          </a:ln>
        </p:spPr>
      </p:sp>
      <p:sp>
        <p:nvSpPr>
          <p:cNvPr id="18" name="Rectangle 17"/>
          <p:cNvSpPr/>
          <p:nvPr/>
        </p:nvSpPr>
        <p:spPr>
          <a:xfrm>
            <a:off x="533400" y="51997"/>
            <a:ext cx="11309506" cy="1710661"/>
          </a:xfrm>
          <a:prstGeom prst="rect">
            <a:avLst/>
          </a:prstGeom>
        </p:spPr>
        <p:txBody>
          <a:bodyPr wrap="none">
            <a:spAutoFit/>
          </a:bodyPr>
          <a:lstStyle/>
          <a:p>
            <a:pPr>
              <a:lnSpc>
                <a:spcPct val="150000"/>
              </a:lnSpc>
            </a:pPr>
            <a:r>
              <a:rPr lang="en-US" sz="8000" b="1" smtClean="0">
                <a:latin typeface="Cambria" panose="02040503050406030204" pitchFamily="18" charset="0"/>
                <a:ea typeface="Cambria" panose="02040503050406030204" pitchFamily="18" charset="0"/>
              </a:rPr>
              <a:t>3. PHÂN </a:t>
            </a:r>
            <a:r>
              <a:rPr lang="en-US" sz="8000" b="1">
                <a:latin typeface="Cambria" panose="02040503050406030204" pitchFamily="18" charset="0"/>
                <a:ea typeface="Cambria" panose="02040503050406030204" pitchFamily="18" charset="0"/>
              </a:rPr>
              <a:t>TÍCH THIẾT KẾ</a:t>
            </a:r>
          </a:p>
        </p:txBody>
      </p:sp>
      <p:pic>
        <p:nvPicPr>
          <p:cNvPr id="19" name="Picture 18"/>
          <p:cNvPicPr>
            <a:picLocks noChangeAspect="1"/>
          </p:cNvPicPr>
          <p:nvPr/>
        </p:nvPicPr>
        <p:blipFill>
          <a:blip r:embed="rId2"/>
          <a:stretch>
            <a:fillRect/>
          </a:stretch>
        </p:blipFill>
        <p:spPr>
          <a:xfrm>
            <a:off x="2438400" y="2764699"/>
            <a:ext cx="13487400" cy="7315199"/>
          </a:xfrm>
          <a:prstGeom prst="rect">
            <a:avLst/>
          </a:prstGeom>
        </p:spPr>
      </p:pic>
      <p:sp>
        <p:nvSpPr>
          <p:cNvPr id="20" name="TextBox 19"/>
          <p:cNvSpPr txBox="1"/>
          <p:nvPr/>
        </p:nvSpPr>
        <p:spPr>
          <a:xfrm>
            <a:off x="1447800" y="1722099"/>
            <a:ext cx="8229600" cy="861774"/>
          </a:xfrm>
          <a:prstGeom prst="rect">
            <a:avLst/>
          </a:prstGeom>
          <a:noFill/>
        </p:spPr>
        <p:txBody>
          <a:bodyPr wrap="square" rtlCol="0">
            <a:spAutoFit/>
          </a:bodyPr>
          <a:lstStyle/>
          <a:p>
            <a:r>
              <a:rPr lang="en-US" sz="5000" b="1" smtClean="0">
                <a:latin typeface="Cambria" panose="02040503050406030204" pitchFamily="18" charset="0"/>
                <a:ea typeface="Cambria" panose="02040503050406030204" pitchFamily="18" charset="0"/>
              </a:rPr>
              <a:t>3.1 CƠ SỞ DỮ LIỆU</a:t>
            </a:r>
            <a:endParaRPr lang="en-US" sz="5000" b="1">
              <a:latin typeface="Cambria" panose="02040503050406030204" pitchFamily="18" charset="0"/>
              <a:ea typeface="Cambria" panose="02040503050406030204" pitchFamily="18" charset="0"/>
            </a:endParaRPr>
          </a:p>
        </p:txBody>
      </p:sp>
      <p:sp>
        <p:nvSpPr>
          <p:cNvPr id="21" name="TextBox 7"/>
          <p:cNvSpPr txBox="1"/>
          <p:nvPr/>
        </p:nvSpPr>
        <p:spPr>
          <a:xfrm>
            <a:off x="15316200" y="-170435"/>
            <a:ext cx="5048550" cy="1279196"/>
          </a:xfrm>
          <a:prstGeom prst="rect">
            <a:avLst/>
          </a:prstGeom>
        </p:spPr>
        <p:txBody>
          <a:bodyPr lIns="0" tIns="0" rIns="0" bIns="0" rtlCol="0" anchor="t">
            <a:spAutoFit/>
          </a:bodyPr>
          <a:lstStyle/>
          <a:p>
            <a:pPr>
              <a:lnSpc>
                <a:spcPts val="10515"/>
              </a:lnSpc>
            </a:pPr>
            <a:r>
              <a:rPr lang="en-US" sz="7000">
                <a:latin typeface="Dream Avenue"/>
              </a:rPr>
              <a:t>The </a:t>
            </a:r>
            <a:r>
              <a:rPr lang="en-US" sz="7000" smtClean="0">
                <a:latin typeface="Dream Avenue"/>
              </a:rPr>
              <a:t>Ciu</a:t>
            </a:r>
            <a:endParaRPr lang="en-US" sz="7000">
              <a:latin typeface="Dream Avenu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EFE9"/>
        </a:solidFill>
        <a:effectLst/>
      </p:bgPr>
    </p:bg>
    <p:spTree>
      <p:nvGrpSpPr>
        <p:cNvPr id="1" name=""/>
        <p:cNvGrpSpPr/>
        <p:nvPr/>
      </p:nvGrpSpPr>
      <p:grpSpPr>
        <a:xfrm>
          <a:off x="0" y="0"/>
          <a:ext cx="0" cy="0"/>
          <a:chOff x="0" y="0"/>
          <a:chExt cx="0" cy="0"/>
        </a:xfrm>
      </p:grpSpPr>
      <p:grpSp>
        <p:nvGrpSpPr>
          <p:cNvPr id="2" name="Group 2"/>
          <p:cNvGrpSpPr/>
          <p:nvPr/>
        </p:nvGrpSpPr>
        <p:grpSpPr>
          <a:xfrm>
            <a:off x="15121681" y="0"/>
            <a:ext cx="3166319" cy="730870"/>
            <a:chOff x="0" y="0"/>
            <a:chExt cx="833928" cy="192493"/>
          </a:xfrm>
        </p:grpSpPr>
        <p:sp>
          <p:nvSpPr>
            <p:cNvPr id="3" name="Freeform 3"/>
            <p:cNvSpPr/>
            <p:nvPr/>
          </p:nvSpPr>
          <p:spPr>
            <a:xfrm>
              <a:off x="0" y="0"/>
              <a:ext cx="833928" cy="192493"/>
            </a:xfrm>
            <a:custGeom>
              <a:avLst/>
              <a:gdLst/>
              <a:ahLst/>
              <a:cxnLst/>
              <a:rect l="l" t="t" r="r" b="b"/>
              <a:pathLst>
                <a:path w="833928" h="192493">
                  <a:moveTo>
                    <a:pt x="0" y="0"/>
                  </a:moveTo>
                  <a:lnTo>
                    <a:pt x="833928" y="0"/>
                  </a:lnTo>
                  <a:lnTo>
                    <a:pt x="833928" y="192493"/>
                  </a:lnTo>
                  <a:lnTo>
                    <a:pt x="0" y="192493"/>
                  </a:lnTo>
                  <a:close/>
                </a:path>
              </a:pathLst>
            </a:custGeom>
            <a:solidFill>
              <a:srgbClr val="ADB2A8"/>
            </a:solidFill>
          </p:spPr>
        </p:sp>
        <p:sp>
          <p:nvSpPr>
            <p:cNvPr id="4" name="TextBox 4"/>
            <p:cNvSpPr txBox="1"/>
            <p:nvPr/>
          </p:nvSpPr>
          <p:spPr>
            <a:xfrm>
              <a:off x="0" y="-47625"/>
              <a:ext cx="833928" cy="240118"/>
            </a:xfrm>
            <a:prstGeom prst="rect">
              <a:avLst/>
            </a:prstGeom>
          </p:spPr>
          <p:txBody>
            <a:bodyPr lIns="50800" tIns="50800" rIns="50800" bIns="50800" rtlCol="0" anchor="ctr"/>
            <a:lstStyle/>
            <a:p>
              <a:pPr algn="ctr">
                <a:lnSpc>
                  <a:spcPts val="2578"/>
                </a:lnSpc>
              </a:pPr>
              <a:endParaRPr/>
            </a:p>
          </p:txBody>
        </p:sp>
      </p:grpSp>
      <p:grpSp>
        <p:nvGrpSpPr>
          <p:cNvPr id="5" name="Group 5"/>
          <p:cNvGrpSpPr/>
          <p:nvPr/>
        </p:nvGrpSpPr>
        <p:grpSpPr>
          <a:xfrm>
            <a:off x="13855" y="6985977"/>
            <a:ext cx="4944310" cy="3274747"/>
            <a:chOff x="0" y="0"/>
            <a:chExt cx="1302205" cy="862485"/>
          </a:xfrm>
        </p:grpSpPr>
        <p:sp>
          <p:nvSpPr>
            <p:cNvPr id="6" name="Freeform 6"/>
            <p:cNvSpPr/>
            <p:nvPr/>
          </p:nvSpPr>
          <p:spPr>
            <a:xfrm>
              <a:off x="0" y="0"/>
              <a:ext cx="1302205" cy="862485"/>
            </a:xfrm>
            <a:custGeom>
              <a:avLst/>
              <a:gdLst/>
              <a:ahLst/>
              <a:cxnLst/>
              <a:rect l="l" t="t" r="r" b="b"/>
              <a:pathLst>
                <a:path w="1302205" h="862485">
                  <a:moveTo>
                    <a:pt x="0" y="0"/>
                  </a:moveTo>
                  <a:lnTo>
                    <a:pt x="1302205" y="0"/>
                  </a:lnTo>
                  <a:lnTo>
                    <a:pt x="1302205" y="862485"/>
                  </a:lnTo>
                  <a:lnTo>
                    <a:pt x="0" y="862485"/>
                  </a:lnTo>
                  <a:close/>
                </a:path>
              </a:pathLst>
            </a:custGeom>
            <a:solidFill>
              <a:srgbClr val="ADB2A8"/>
            </a:solidFill>
          </p:spPr>
        </p:sp>
        <p:sp>
          <p:nvSpPr>
            <p:cNvPr id="7" name="TextBox 7"/>
            <p:cNvSpPr txBox="1"/>
            <p:nvPr/>
          </p:nvSpPr>
          <p:spPr>
            <a:xfrm>
              <a:off x="0" y="-47625"/>
              <a:ext cx="1302205" cy="910110"/>
            </a:xfrm>
            <a:prstGeom prst="rect">
              <a:avLst/>
            </a:prstGeom>
          </p:spPr>
          <p:txBody>
            <a:bodyPr lIns="50800" tIns="50800" rIns="50800" bIns="50800" rtlCol="0" anchor="ctr"/>
            <a:lstStyle/>
            <a:p>
              <a:pPr algn="ctr">
                <a:lnSpc>
                  <a:spcPts val="2578"/>
                </a:lnSpc>
              </a:pPr>
              <a:endParaRPr/>
            </a:p>
          </p:txBody>
        </p:sp>
      </p:grpSp>
      <p:sp>
        <p:nvSpPr>
          <p:cNvPr id="10" name="AutoShape 10"/>
          <p:cNvSpPr/>
          <p:nvPr/>
        </p:nvSpPr>
        <p:spPr>
          <a:xfrm>
            <a:off x="7059638" y="6974153"/>
            <a:ext cx="1137575" cy="0"/>
          </a:xfrm>
          <a:prstGeom prst="line">
            <a:avLst/>
          </a:prstGeom>
          <a:ln w="38100" cap="flat">
            <a:solidFill>
              <a:srgbClr val="2B2828"/>
            </a:solidFill>
            <a:prstDash val="solid"/>
            <a:headEnd type="none" w="sm" len="sm"/>
            <a:tailEnd type="none" w="sm" len="sm"/>
          </a:ln>
        </p:spPr>
      </p:sp>
      <p:sp>
        <p:nvSpPr>
          <p:cNvPr id="18" name="Rectangle 17"/>
          <p:cNvSpPr/>
          <p:nvPr/>
        </p:nvSpPr>
        <p:spPr>
          <a:xfrm>
            <a:off x="533400" y="51997"/>
            <a:ext cx="11309506" cy="1710661"/>
          </a:xfrm>
          <a:prstGeom prst="rect">
            <a:avLst/>
          </a:prstGeom>
        </p:spPr>
        <p:txBody>
          <a:bodyPr wrap="none">
            <a:spAutoFit/>
          </a:bodyPr>
          <a:lstStyle/>
          <a:p>
            <a:pPr>
              <a:lnSpc>
                <a:spcPct val="150000"/>
              </a:lnSpc>
            </a:pPr>
            <a:r>
              <a:rPr lang="en-US" sz="8000" b="1" smtClean="0">
                <a:latin typeface="Cambria" panose="02040503050406030204" pitchFamily="18" charset="0"/>
                <a:ea typeface="Cambria" panose="02040503050406030204" pitchFamily="18" charset="0"/>
              </a:rPr>
              <a:t>3. PHÂN </a:t>
            </a:r>
            <a:r>
              <a:rPr lang="en-US" sz="8000" b="1">
                <a:latin typeface="Cambria" panose="02040503050406030204" pitchFamily="18" charset="0"/>
                <a:ea typeface="Cambria" panose="02040503050406030204" pitchFamily="18" charset="0"/>
              </a:rPr>
              <a:t>TÍCH THIẾT KẾ</a:t>
            </a:r>
          </a:p>
        </p:txBody>
      </p:sp>
      <p:sp>
        <p:nvSpPr>
          <p:cNvPr id="20" name="TextBox 19"/>
          <p:cNvSpPr txBox="1"/>
          <p:nvPr/>
        </p:nvSpPr>
        <p:spPr>
          <a:xfrm>
            <a:off x="1447800" y="1722099"/>
            <a:ext cx="8229600" cy="861774"/>
          </a:xfrm>
          <a:prstGeom prst="rect">
            <a:avLst/>
          </a:prstGeom>
          <a:noFill/>
        </p:spPr>
        <p:txBody>
          <a:bodyPr wrap="square" rtlCol="0">
            <a:spAutoFit/>
          </a:bodyPr>
          <a:lstStyle/>
          <a:p>
            <a:r>
              <a:rPr lang="en-US" sz="5000" b="1" smtClean="0">
                <a:latin typeface="Cambria" panose="02040503050406030204" pitchFamily="18" charset="0"/>
                <a:ea typeface="Cambria" panose="02040503050406030204" pitchFamily="18" charset="0"/>
              </a:rPr>
              <a:t>3.2 CÔNG CỤ SỬ DỤNG</a:t>
            </a:r>
            <a:endParaRPr lang="en-US" sz="5000" b="1">
              <a:latin typeface="Cambria" panose="02040503050406030204" pitchFamily="18" charset="0"/>
              <a:ea typeface="Cambria" panose="02040503050406030204" pitchFamily="18" charset="0"/>
            </a:endParaRPr>
          </a:p>
        </p:txBody>
      </p:sp>
      <p:sp>
        <p:nvSpPr>
          <p:cNvPr id="8" name="TextBox 7"/>
          <p:cNvSpPr txBox="1"/>
          <p:nvPr/>
        </p:nvSpPr>
        <p:spPr>
          <a:xfrm>
            <a:off x="3581400" y="3432760"/>
            <a:ext cx="7467600" cy="2554545"/>
          </a:xfrm>
          <a:prstGeom prst="rect">
            <a:avLst/>
          </a:prstGeom>
          <a:noFill/>
        </p:spPr>
        <p:txBody>
          <a:bodyPr wrap="square" rtlCol="0">
            <a:spAutoFit/>
          </a:bodyPr>
          <a:lstStyle/>
          <a:p>
            <a:pPr marL="571500" indent="-571500">
              <a:buFont typeface="Wingdings" panose="05000000000000000000" pitchFamily="2" charset="2"/>
              <a:buChar char="ü"/>
            </a:pPr>
            <a:r>
              <a:rPr lang="en-US" sz="4000" smtClean="0">
                <a:latin typeface="Cambria" panose="02040503050406030204" pitchFamily="18" charset="0"/>
                <a:ea typeface="Cambria" panose="02040503050406030204" pitchFamily="18" charset="0"/>
              </a:rPr>
              <a:t>Css</a:t>
            </a:r>
          </a:p>
          <a:p>
            <a:pPr marL="571500" indent="-571500">
              <a:buFont typeface="Wingdings" panose="05000000000000000000" pitchFamily="2" charset="2"/>
              <a:buChar char="ü"/>
            </a:pPr>
            <a:r>
              <a:rPr lang="en-US" sz="4000" smtClean="0">
                <a:latin typeface="Cambria" panose="02040503050406030204" pitchFamily="18" charset="0"/>
                <a:ea typeface="Cambria" panose="02040503050406030204" pitchFamily="18" charset="0"/>
              </a:rPr>
              <a:t>Boottrap</a:t>
            </a:r>
          </a:p>
          <a:p>
            <a:pPr marL="571500" indent="-571500">
              <a:buFont typeface="Wingdings" panose="05000000000000000000" pitchFamily="2" charset="2"/>
              <a:buChar char="ü"/>
            </a:pPr>
            <a:r>
              <a:rPr lang="en-US" sz="4000" smtClean="0">
                <a:latin typeface="Cambria" panose="02040503050406030204" pitchFamily="18" charset="0"/>
                <a:ea typeface="Cambria" panose="02040503050406030204" pitchFamily="18" charset="0"/>
              </a:rPr>
              <a:t>SQL Server</a:t>
            </a:r>
          </a:p>
          <a:p>
            <a:pPr marL="571500" indent="-571500">
              <a:buFont typeface="Wingdings" panose="05000000000000000000" pitchFamily="2" charset="2"/>
              <a:buChar char="ü"/>
            </a:pPr>
            <a:r>
              <a:rPr lang="en-US" sz="4000" smtClean="0">
                <a:latin typeface="Cambria" panose="02040503050406030204" pitchFamily="18" charset="0"/>
                <a:ea typeface="Cambria" panose="02040503050406030204" pitchFamily="18" charset="0"/>
              </a:rPr>
              <a:t>HTML</a:t>
            </a:r>
            <a:endParaRPr lang="en-US" sz="4000">
              <a:latin typeface="Cambria" panose="02040503050406030204" pitchFamily="18" charset="0"/>
              <a:ea typeface="Cambria" panose="02040503050406030204" pitchFamily="18" charset="0"/>
            </a:endParaRPr>
          </a:p>
        </p:txBody>
      </p:sp>
      <p:pic>
        <p:nvPicPr>
          <p:cNvPr id="12" name="Picture 11"/>
          <p:cNvPicPr>
            <a:picLocks noChangeAspect="1"/>
          </p:cNvPicPr>
          <p:nvPr/>
        </p:nvPicPr>
        <p:blipFill>
          <a:blip r:embed="rId2"/>
          <a:stretch>
            <a:fillRect/>
          </a:stretch>
        </p:blipFill>
        <p:spPr>
          <a:xfrm>
            <a:off x="9372600" y="3401587"/>
            <a:ext cx="3985605" cy="2385267"/>
          </a:xfrm>
          <a:prstGeom prst="rect">
            <a:avLst/>
          </a:prstGeom>
        </p:spPr>
      </p:pic>
      <p:pic>
        <p:nvPicPr>
          <p:cNvPr id="13" name="Picture 12"/>
          <p:cNvPicPr>
            <a:picLocks noChangeAspect="1"/>
          </p:cNvPicPr>
          <p:nvPr/>
        </p:nvPicPr>
        <p:blipFill>
          <a:blip r:embed="rId3"/>
          <a:stretch>
            <a:fillRect/>
          </a:stretch>
        </p:blipFill>
        <p:spPr>
          <a:xfrm>
            <a:off x="13868400" y="2966328"/>
            <a:ext cx="3391194" cy="2819644"/>
          </a:xfrm>
          <a:prstGeom prst="rect">
            <a:avLst/>
          </a:prstGeom>
        </p:spPr>
      </p:pic>
      <p:sp>
        <p:nvSpPr>
          <p:cNvPr id="17" name="TextBox 7"/>
          <p:cNvSpPr txBox="1"/>
          <p:nvPr/>
        </p:nvSpPr>
        <p:spPr>
          <a:xfrm>
            <a:off x="15087045" y="-274163"/>
            <a:ext cx="5048550" cy="1279196"/>
          </a:xfrm>
          <a:prstGeom prst="rect">
            <a:avLst/>
          </a:prstGeom>
        </p:spPr>
        <p:txBody>
          <a:bodyPr lIns="0" tIns="0" rIns="0" bIns="0" rtlCol="0" anchor="t">
            <a:spAutoFit/>
          </a:bodyPr>
          <a:lstStyle/>
          <a:p>
            <a:pPr>
              <a:lnSpc>
                <a:spcPts val="10515"/>
              </a:lnSpc>
            </a:pPr>
            <a:r>
              <a:rPr lang="en-US" sz="7000">
                <a:latin typeface="Dream Avenue"/>
              </a:rPr>
              <a:t>The </a:t>
            </a:r>
            <a:r>
              <a:rPr lang="en-US" sz="7000" smtClean="0">
                <a:latin typeface="Dream Avenue"/>
              </a:rPr>
              <a:t>Ciu</a:t>
            </a:r>
            <a:endParaRPr lang="en-US" sz="7000">
              <a:latin typeface="Dream Avenue"/>
            </a:endParaRPr>
          </a:p>
        </p:txBody>
      </p:sp>
    </p:spTree>
    <p:extLst>
      <p:ext uri="{BB962C8B-B14F-4D97-AF65-F5344CB8AC3E}">
        <p14:creationId xmlns:p14="http://schemas.microsoft.com/office/powerpoint/2010/main" val="3874598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222" b="-8222"/>
            </a:stretch>
          </a:blipFill>
        </p:spPr>
      </p:sp>
      <p:sp>
        <p:nvSpPr>
          <p:cNvPr id="3" name="AutoShape 3"/>
          <p:cNvSpPr/>
          <p:nvPr/>
        </p:nvSpPr>
        <p:spPr>
          <a:xfrm rot="1980">
            <a:off x="879182" y="9083672"/>
            <a:ext cx="16529635" cy="0"/>
          </a:xfrm>
          <a:prstGeom prst="line">
            <a:avLst/>
          </a:prstGeom>
          <a:ln w="19050" cap="flat">
            <a:solidFill>
              <a:srgbClr val="FFFFFF"/>
            </a:solidFill>
            <a:prstDash val="solid"/>
            <a:headEnd type="none" w="sm" len="sm"/>
            <a:tailEnd type="none" w="sm" len="sm"/>
          </a:ln>
        </p:spPr>
      </p:sp>
      <p:sp>
        <p:nvSpPr>
          <p:cNvPr id="5" name="Freeform 5"/>
          <p:cNvSpPr/>
          <p:nvPr/>
        </p:nvSpPr>
        <p:spPr>
          <a:xfrm>
            <a:off x="17047552" y="9356645"/>
            <a:ext cx="361269" cy="212355"/>
          </a:xfrm>
          <a:custGeom>
            <a:avLst/>
            <a:gdLst/>
            <a:ahLst/>
            <a:cxnLst/>
            <a:rect l="l" t="t" r="r" b="b"/>
            <a:pathLst>
              <a:path w="361269" h="212355">
                <a:moveTo>
                  <a:pt x="0" y="0"/>
                </a:moveTo>
                <a:lnTo>
                  <a:pt x="361270" y="0"/>
                </a:lnTo>
                <a:lnTo>
                  <a:pt x="361270" y="212354"/>
                </a:lnTo>
                <a:lnTo>
                  <a:pt x="0" y="212354"/>
                </a:lnTo>
                <a:lnTo>
                  <a:pt x="0" y="0"/>
                </a:lnTo>
                <a:close/>
              </a:path>
            </a:pathLst>
          </a:custGeom>
          <a:blipFill>
            <a:blip r:embed="rId3">
              <a:extLst>
                <a:ext uri="{96DAC541-7B7A-43D3-8B79-37D633B846F1}">
                  <asvg:svgBlip xmlns="" xmlns:asvg="http://schemas.microsoft.com/office/drawing/2016/SVG/main" r:embed="rId4"/>
                </a:ext>
              </a:extLst>
            </a:blip>
            <a:stretch>
              <a:fillRect l="-39894" b="-128909"/>
            </a:stretch>
          </a:blipFill>
        </p:spPr>
      </p:sp>
      <p:sp>
        <p:nvSpPr>
          <p:cNvPr id="7" name="Freeform 7"/>
          <p:cNvSpPr/>
          <p:nvPr/>
        </p:nvSpPr>
        <p:spPr>
          <a:xfrm>
            <a:off x="5456258" y="7519038"/>
            <a:ext cx="1569395" cy="1569395"/>
          </a:xfrm>
          <a:custGeom>
            <a:avLst/>
            <a:gdLst/>
            <a:ahLst/>
            <a:cxnLst/>
            <a:rect l="l" t="t" r="r" b="b"/>
            <a:pathLst>
              <a:path w="1569395" h="1569395">
                <a:moveTo>
                  <a:pt x="0" y="0"/>
                </a:moveTo>
                <a:lnTo>
                  <a:pt x="1569395" y="0"/>
                </a:lnTo>
                <a:lnTo>
                  <a:pt x="1569395" y="1569395"/>
                </a:lnTo>
                <a:lnTo>
                  <a:pt x="0" y="1569395"/>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30" name="TextBox 30"/>
          <p:cNvSpPr txBox="1"/>
          <p:nvPr/>
        </p:nvSpPr>
        <p:spPr>
          <a:xfrm>
            <a:off x="891181" y="9265655"/>
            <a:ext cx="2475295" cy="356235"/>
          </a:xfrm>
          <a:prstGeom prst="rect">
            <a:avLst/>
          </a:prstGeom>
        </p:spPr>
        <p:txBody>
          <a:bodyPr lIns="0" tIns="0" rIns="0" bIns="0" rtlCol="0" anchor="t">
            <a:spAutoFit/>
          </a:bodyPr>
          <a:lstStyle/>
          <a:p>
            <a:pPr algn="just">
              <a:lnSpc>
                <a:spcPts val="2940"/>
              </a:lnSpc>
            </a:pPr>
            <a:r>
              <a:rPr lang="en-US" sz="2100">
                <a:solidFill>
                  <a:srgbClr val="FFFFFF"/>
                </a:solidFill>
                <a:latin typeface="Montserrat"/>
              </a:rPr>
              <a:t>02</a:t>
            </a:r>
          </a:p>
        </p:txBody>
      </p:sp>
      <p:sp>
        <p:nvSpPr>
          <p:cNvPr id="31" name="TextBox 31"/>
          <p:cNvSpPr txBox="1"/>
          <p:nvPr/>
        </p:nvSpPr>
        <p:spPr>
          <a:xfrm>
            <a:off x="6240955" y="9462822"/>
            <a:ext cx="6134472" cy="297517"/>
          </a:xfrm>
          <a:prstGeom prst="rect">
            <a:avLst/>
          </a:prstGeom>
        </p:spPr>
        <p:txBody>
          <a:bodyPr lIns="0" tIns="0" rIns="0" bIns="0" rtlCol="0" anchor="t">
            <a:spAutoFit/>
          </a:bodyPr>
          <a:lstStyle/>
          <a:p>
            <a:pPr algn="ctr">
              <a:lnSpc>
                <a:spcPts val="2520"/>
              </a:lnSpc>
            </a:pPr>
            <a:r>
              <a:rPr lang="en-US" sz="1800" spc="226" smtClean="0">
                <a:solidFill>
                  <a:srgbClr val="FFFFFF"/>
                </a:solidFill>
                <a:latin typeface="Montserrat"/>
              </a:rPr>
              <a:t>WWW.THECIU.COM</a:t>
            </a:r>
            <a:endParaRPr lang="en-US" sz="1800" spc="226">
              <a:solidFill>
                <a:srgbClr val="FFFFFF"/>
              </a:solidFill>
              <a:latin typeface="Montserrat"/>
            </a:endParaRPr>
          </a:p>
        </p:txBody>
      </p:sp>
      <p:sp>
        <p:nvSpPr>
          <p:cNvPr id="42" name="Rectangle 41"/>
          <p:cNvSpPr/>
          <p:nvPr/>
        </p:nvSpPr>
        <p:spPr>
          <a:xfrm>
            <a:off x="7264947" y="2605647"/>
            <a:ext cx="2852902" cy="6858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smtClean="0">
                <a:latin typeface="Cambria" panose="02040503050406030204" pitchFamily="18" charset="0"/>
                <a:ea typeface="Cambria" panose="02040503050406030204" pitchFamily="18" charset="0"/>
              </a:rPr>
              <a:t>Trang Home</a:t>
            </a:r>
            <a:endParaRPr lang="en-US" b="1">
              <a:latin typeface="Cambria" panose="02040503050406030204" pitchFamily="18" charset="0"/>
              <a:ea typeface="Cambria" panose="02040503050406030204" pitchFamily="18" charset="0"/>
            </a:endParaRPr>
          </a:p>
        </p:txBody>
      </p:sp>
      <p:sp>
        <p:nvSpPr>
          <p:cNvPr id="43" name="Rectangle 42"/>
          <p:cNvSpPr/>
          <p:nvPr/>
        </p:nvSpPr>
        <p:spPr>
          <a:xfrm>
            <a:off x="276864" y="4510379"/>
            <a:ext cx="2010898" cy="6858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smtClean="0">
                <a:latin typeface="Cambria" panose="02040503050406030204" pitchFamily="18" charset="0"/>
                <a:ea typeface="Cambria" panose="02040503050406030204" pitchFamily="18" charset="0"/>
              </a:rPr>
              <a:t>New</a:t>
            </a:r>
            <a:endParaRPr lang="en-US" b="1">
              <a:latin typeface="Cambria" panose="02040503050406030204" pitchFamily="18" charset="0"/>
              <a:ea typeface="Cambria" panose="02040503050406030204" pitchFamily="18" charset="0"/>
            </a:endParaRPr>
          </a:p>
        </p:txBody>
      </p:sp>
      <p:sp>
        <p:nvSpPr>
          <p:cNvPr id="44" name="Rectangle 43"/>
          <p:cNvSpPr/>
          <p:nvPr/>
        </p:nvSpPr>
        <p:spPr>
          <a:xfrm>
            <a:off x="3096718" y="4493187"/>
            <a:ext cx="2010898" cy="6858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smtClean="0">
                <a:latin typeface="Cambria" panose="02040503050406030204" pitchFamily="18" charset="0"/>
                <a:ea typeface="Cambria" panose="02040503050406030204" pitchFamily="18" charset="0"/>
              </a:rPr>
              <a:t>Sản Phẩm</a:t>
            </a:r>
            <a:endParaRPr lang="en-US" b="1">
              <a:latin typeface="Cambria" panose="02040503050406030204" pitchFamily="18" charset="0"/>
              <a:ea typeface="Cambria" panose="02040503050406030204" pitchFamily="18" charset="0"/>
            </a:endParaRPr>
          </a:p>
        </p:txBody>
      </p:sp>
      <p:sp>
        <p:nvSpPr>
          <p:cNvPr id="45" name="Rectangle 44"/>
          <p:cNvSpPr/>
          <p:nvPr/>
        </p:nvSpPr>
        <p:spPr>
          <a:xfrm>
            <a:off x="5916572" y="4493187"/>
            <a:ext cx="2010898" cy="6858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smtClean="0">
                <a:latin typeface="Cambria" panose="02040503050406030204" pitchFamily="18" charset="0"/>
                <a:ea typeface="Cambria" panose="02040503050406030204" pitchFamily="18" charset="0"/>
              </a:rPr>
              <a:t>Best Seller</a:t>
            </a:r>
            <a:endParaRPr lang="en-US" b="1">
              <a:latin typeface="Cambria" panose="02040503050406030204" pitchFamily="18" charset="0"/>
              <a:ea typeface="Cambria" panose="02040503050406030204" pitchFamily="18" charset="0"/>
            </a:endParaRPr>
          </a:p>
        </p:txBody>
      </p:sp>
      <p:sp>
        <p:nvSpPr>
          <p:cNvPr id="46" name="Rectangle 45"/>
          <p:cNvSpPr/>
          <p:nvPr/>
        </p:nvSpPr>
        <p:spPr>
          <a:xfrm>
            <a:off x="8839200" y="4493187"/>
            <a:ext cx="2010898" cy="6858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smtClean="0">
                <a:latin typeface="Cambria" panose="02040503050406030204" pitchFamily="18" charset="0"/>
                <a:ea typeface="Cambria" panose="02040503050406030204" pitchFamily="18" charset="0"/>
              </a:rPr>
              <a:t>Đăng Nhập</a:t>
            </a:r>
            <a:endParaRPr lang="en-US" b="1">
              <a:latin typeface="Cambria" panose="02040503050406030204" pitchFamily="18" charset="0"/>
              <a:ea typeface="Cambria" panose="02040503050406030204" pitchFamily="18" charset="0"/>
            </a:endParaRPr>
          </a:p>
        </p:txBody>
      </p:sp>
      <p:sp>
        <p:nvSpPr>
          <p:cNvPr id="47" name="Rectangle 46"/>
          <p:cNvSpPr/>
          <p:nvPr/>
        </p:nvSpPr>
        <p:spPr>
          <a:xfrm>
            <a:off x="11796464" y="4496505"/>
            <a:ext cx="2010898" cy="6858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smtClean="0">
                <a:latin typeface="Cambria" panose="02040503050406030204" pitchFamily="18" charset="0"/>
                <a:ea typeface="Cambria" panose="02040503050406030204" pitchFamily="18" charset="0"/>
              </a:rPr>
              <a:t>Giỏ Hàng</a:t>
            </a:r>
            <a:endParaRPr lang="en-US" b="1">
              <a:latin typeface="Cambria" panose="02040503050406030204" pitchFamily="18" charset="0"/>
              <a:ea typeface="Cambria" panose="02040503050406030204" pitchFamily="18" charset="0"/>
            </a:endParaRPr>
          </a:p>
        </p:txBody>
      </p:sp>
      <p:sp>
        <p:nvSpPr>
          <p:cNvPr id="48" name="Rectangle 47"/>
          <p:cNvSpPr/>
          <p:nvPr/>
        </p:nvSpPr>
        <p:spPr>
          <a:xfrm>
            <a:off x="7458992" y="6205425"/>
            <a:ext cx="2010898" cy="6858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smtClean="0">
                <a:latin typeface="Cambria" panose="02040503050406030204" pitchFamily="18" charset="0"/>
                <a:ea typeface="Cambria" panose="02040503050406030204" pitchFamily="18" charset="0"/>
              </a:rPr>
              <a:t>Đăng Nhập</a:t>
            </a:r>
            <a:endParaRPr lang="en-US" b="1">
              <a:latin typeface="Cambria" panose="02040503050406030204" pitchFamily="18" charset="0"/>
              <a:ea typeface="Cambria" panose="02040503050406030204" pitchFamily="18" charset="0"/>
            </a:endParaRPr>
          </a:p>
        </p:txBody>
      </p:sp>
      <p:sp>
        <p:nvSpPr>
          <p:cNvPr id="49" name="Rectangle 48"/>
          <p:cNvSpPr/>
          <p:nvPr/>
        </p:nvSpPr>
        <p:spPr>
          <a:xfrm>
            <a:off x="10320092" y="6205425"/>
            <a:ext cx="2010898" cy="6858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smtClean="0">
                <a:latin typeface="Cambria" panose="02040503050406030204" pitchFamily="18" charset="0"/>
                <a:ea typeface="Cambria" panose="02040503050406030204" pitchFamily="18" charset="0"/>
              </a:rPr>
              <a:t>Đăng Ký</a:t>
            </a:r>
            <a:endParaRPr lang="en-US" b="1">
              <a:latin typeface="Cambria" panose="02040503050406030204" pitchFamily="18" charset="0"/>
              <a:ea typeface="Cambria" panose="02040503050406030204" pitchFamily="18" charset="0"/>
            </a:endParaRPr>
          </a:p>
        </p:txBody>
      </p:sp>
      <p:sp>
        <p:nvSpPr>
          <p:cNvPr id="50" name="Rectangle 49"/>
          <p:cNvSpPr/>
          <p:nvPr/>
        </p:nvSpPr>
        <p:spPr>
          <a:xfrm>
            <a:off x="6055594" y="7872207"/>
            <a:ext cx="2010898" cy="6858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smtClean="0">
                <a:latin typeface="Cambria" panose="02040503050406030204" pitchFamily="18" charset="0"/>
                <a:ea typeface="Cambria" panose="02040503050406030204" pitchFamily="18" charset="0"/>
              </a:rPr>
              <a:t>Admin</a:t>
            </a:r>
            <a:endParaRPr lang="en-US" b="1">
              <a:latin typeface="Cambria" panose="02040503050406030204" pitchFamily="18" charset="0"/>
              <a:ea typeface="Cambria" panose="02040503050406030204" pitchFamily="18" charset="0"/>
            </a:endParaRPr>
          </a:p>
        </p:txBody>
      </p:sp>
      <p:sp>
        <p:nvSpPr>
          <p:cNvPr id="51" name="Rectangle 50"/>
          <p:cNvSpPr/>
          <p:nvPr/>
        </p:nvSpPr>
        <p:spPr>
          <a:xfrm>
            <a:off x="8843231" y="7853826"/>
            <a:ext cx="2010898" cy="6858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smtClean="0">
                <a:latin typeface="Cambria" panose="02040503050406030204" pitchFamily="18" charset="0"/>
                <a:ea typeface="Cambria" panose="02040503050406030204" pitchFamily="18" charset="0"/>
              </a:rPr>
              <a:t>User</a:t>
            </a:r>
            <a:endParaRPr lang="en-US" b="1">
              <a:latin typeface="Cambria" panose="02040503050406030204" pitchFamily="18" charset="0"/>
              <a:ea typeface="Cambria" panose="02040503050406030204" pitchFamily="18" charset="0"/>
            </a:endParaRPr>
          </a:p>
        </p:txBody>
      </p:sp>
      <p:cxnSp>
        <p:nvCxnSpPr>
          <p:cNvPr id="53" name="Straight Connector 52"/>
          <p:cNvCxnSpPr>
            <a:stCxn id="42" idx="2"/>
          </p:cNvCxnSpPr>
          <p:nvPr/>
        </p:nvCxnSpPr>
        <p:spPr>
          <a:xfrm flipH="1">
            <a:off x="8686800" y="3291447"/>
            <a:ext cx="4598" cy="499684"/>
          </a:xfrm>
          <a:prstGeom prst="line">
            <a:avLst/>
          </a:prstGeom>
        </p:spPr>
        <p:style>
          <a:lnRef idx="1">
            <a:schemeClr val="dk1"/>
          </a:lnRef>
          <a:fillRef idx="0">
            <a:schemeClr val="dk1"/>
          </a:fillRef>
          <a:effectRef idx="0">
            <a:schemeClr val="dk1"/>
          </a:effectRef>
          <a:fontRef idx="minor">
            <a:schemeClr val="tx1"/>
          </a:fontRef>
        </p:style>
      </p:cxnSp>
      <p:cxnSp>
        <p:nvCxnSpPr>
          <p:cNvPr id="56" name="Straight Connector 55"/>
          <p:cNvCxnSpPr/>
          <p:nvPr/>
        </p:nvCxnSpPr>
        <p:spPr>
          <a:xfrm>
            <a:off x="1282313" y="3791131"/>
            <a:ext cx="0" cy="702056"/>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p:cNvCxnSpPr/>
          <p:nvPr/>
        </p:nvCxnSpPr>
        <p:spPr>
          <a:xfrm>
            <a:off x="1282313" y="3791131"/>
            <a:ext cx="7404487" cy="0"/>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p:cNvCxnSpPr>
            <a:endCxn id="44" idx="0"/>
          </p:cNvCxnSpPr>
          <p:nvPr/>
        </p:nvCxnSpPr>
        <p:spPr>
          <a:xfrm>
            <a:off x="4102167" y="3791131"/>
            <a:ext cx="0" cy="702056"/>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p:cNvCxnSpPr>
            <a:endCxn id="45" idx="0"/>
          </p:cNvCxnSpPr>
          <p:nvPr/>
        </p:nvCxnSpPr>
        <p:spPr>
          <a:xfrm>
            <a:off x="6922021" y="3791131"/>
            <a:ext cx="0" cy="702056"/>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p:cNvCxnSpPr/>
          <p:nvPr/>
        </p:nvCxnSpPr>
        <p:spPr>
          <a:xfrm>
            <a:off x="8686800" y="3791131"/>
            <a:ext cx="4115113" cy="0"/>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Connector 66"/>
          <p:cNvCxnSpPr>
            <a:endCxn id="46" idx="0"/>
          </p:cNvCxnSpPr>
          <p:nvPr/>
        </p:nvCxnSpPr>
        <p:spPr>
          <a:xfrm>
            <a:off x="9844649" y="3791131"/>
            <a:ext cx="0" cy="702056"/>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p:cNvCxnSpPr/>
          <p:nvPr/>
        </p:nvCxnSpPr>
        <p:spPr>
          <a:xfrm>
            <a:off x="12782126" y="3791131"/>
            <a:ext cx="0" cy="702056"/>
          </a:xfrm>
          <a:prstGeom prst="line">
            <a:avLst/>
          </a:prstGeom>
        </p:spPr>
        <p:style>
          <a:lnRef idx="1">
            <a:schemeClr val="dk1"/>
          </a:lnRef>
          <a:fillRef idx="0">
            <a:schemeClr val="dk1"/>
          </a:fillRef>
          <a:effectRef idx="0">
            <a:schemeClr val="dk1"/>
          </a:effectRef>
          <a:fontRef idx="minor">
            <a:schemeClr val="tx1"/>
          </a:fontRef>
        </p:style>
      </p:cxnSp>
      <p:cxnSp>
        <p:nvCxnSpPr>
          <p:cNvPr id="70" name="Straight Connector 69"/>
          <p:cNvCxnSpPr>
            <a:stCxn id="46" idx="2"/>
          </p:cNvCxnSpPr>
          <p:nvPr/>
        </p:nvCxnSpPr>
        <p:spPr>
          <a:xfrm>
            <a:off x="9844649" y="5178987"/>
            <a:ext cx="0" cy="497913"/>
          </a:xfrm>
          <a:prstGeom prst="line">
            <a:avLst/>
          </a:prstGeom>
        </p:spPr>
        <p:style>
          <a:lnRef idx="1">
            <a:schemeClr val="dk1"/>
          </a:lnRef>
          <a:fillRef idx="0">
            <a:schemeClr val="dk1"/>
          </a:fillRef>
          <a:effectRef idx="0">
            <a:schemeClr val="dk1"/>
          </a:effectRef>
          <a:fontRef idx="minor">
            <a:schemeClr val="tx1"/>
          </a:fontRef>
        </p:style>
      </p:cxnSp>
      <p:cxnSp>
        <p:nvCxnSpPr>
          <p:cNvPr id="72" name="Straight Connector 71"/>
          <p:cNvCxnSpPr/>
          <p:nvPr/>
        </p:nvCxnSpPr>
        <p:spPr>
          <a:xfrm>
            <a:off x="8464441" y="5666140"/>
            <a:ext cx="1380208" cy="10761"/>
          </a:xfrm>
          <a:prstGeom prst="line">
            <a:avLst/>
          </a:prstGeom>
        </p:spPr>
        <p:style>
          <a:lnRef idx="1">
            <a:schemeClr val="dk1"/>
          </a:lnRef>
          <a:fillRef idx="0">
            <a:schemeClr val="dk1"/>
          </a:fillRef>
          <a:effectRef idx="0">
            <a:schemeClr val="dk1"/>
          </a:effectRef>
          <a:fontRef idx="minor">
            <a:schemeClr val="tx1"/>
          </a:fontRef>
        </p:style>
      </p:cxnSp>
      <p:cxnSp>
        <p:nvCxnSpPr>
          <p:cNvPr id="77" name="Straight Connector 76"/>
          <p:cNvCxnSpPr>
            <a:endCxn id="48" idx="0"/>
          </p:cNvCxnSpPr>
          <p:nvPr/>
        </p:nvCxnSpPr>
        <p:spPr>
          <a:xfrm>
            <a:off x="8464441" y="5664097"/>
            <a:ext cx="0" cy="541328"/>
          </a:xfrm>
          <a:prstGeom prst="line">
            <a:avLst/>
          </a:prstGeom>
        </p:spPr>
        <p:style>
          <a:lnRef idx="1">
            <a:schemeClr val="dk1"/>
          </a:lnRef>
          <a:fillRef idx="0">
            <a:schemeClr val="dk1"/>
          </a:fillRef>
          <a:effectRef idx="0">
            <a:schemeClr val="dk1"/>
          </a:effectRef>
          <a:fontRef idx="minor">
            <a:schemeClr val="tx1"/>
          </a:fontRef>
        </p:style>
      </p:cxnSp>
      <p:cxnSp>
        <p:nvCxnSpPr>
          <p:cNvPr id="79" name="Straight Connector 78"/>
          <p:cNvCxnSpPr/>
          <p:nvPr/>
        </p:nvCxnSpPr>
        <p:spPr>
          <a:xfrm>
            <a:off x="9844649" y="5671520"/>
            <a:ext cx="1480892" cy="0"/>
          </a:xfrm>
          <a:prstGeom prst="line">
            <a:avLst/>
          </a:prstGeom>
        </p:spPr>
        <p:style>
          <a:lnRef idx="1">
            <a:schemeClr val="dk1"/>
          </a:lnRef>
          <a:fillRef idx="0">
            <a:schemeClr val="dk1"/>
          </a:fillRef>
          <a:effectRef idx="0">
            <a:schemeClr val="dk1"/>
          </a:effectRef>
          <a:fontRef idx="minor">
            <a:schemeClr val="tx1"/>
          </a:fontRef>
        </p:style>
      </p:cxnSp>
      <p:cxnSp>
        <p:nvCxnSpPr>
          <p:cNvPr id="80" name="Straight Connector 79"/>
          <p:cNvCxnSpPr/>
          <p:nvPr/>
        </p:nvCxnSpPr>
        <p:spPr>
          <a:xfrm>
            <a:off x="11325541" y="5671520"/>
            <a:ext cx="0" cy="541328"/>
          </a:xfrm>
          <a:prstGeom prst="line">
            <a:avLst/>
          </a:prstGeom>
        </p:spPr>
        <p:style>
          <a:lnRef idx="1">
            <a:schemeClr val="dk1"/>
          </a:lnRef>
          <a:fillRef idx="0">
            <a:schemeClr val="dk1"/>
          </a:fillRef>
          <a:effectRef idx="0">
            <a:schemeClr val="dk1"/>
          </a:effectRef>
          <a:fontRef idx="minor">
            <a:schemeClr val="tx1"/>
          </a:fontRef>
        </p:style>
      </p:cxnSp>
      <p:cxnSp>
        <p:nvCxnSpPr>
          <p:cNvPr id="83" name="Straight Connector 82"/>
          <p:cNvCxnSpPr/>
          <p:nvPr/>
        </p:nvCxnSpPr>
        <p:spPr>
          <a:xfrm>
            <a:off x="8464441" y="6891225"/>
            <a:ext cx="0" cy="462075"/>
          </a:xfrm>
          <a:prstGeom prst="line">
            <a:avLst/>
          </a:prstGeom>
        </p:spPr>
        <p:style>
          <a:lnRef idx="1">
            <a:schemeClr val="dk1"/>
          </a:lnRef>
          <a:fillRef idx="0">
            <a:schemeClr val="dk1"/>
          </a:fillRef>
          <a:effectRef idx="0">
            <a:schemeClr val="dk1"/>
          </a:effectRef>
          <a:fontRef idx="minor">
            <a:schemeClr val="tx1"/>
          </a:fontRef>
        </p:style>
      </p:cxnSp>
      <p:cxnSp>
        <p:nvCxnSpPr>
          <p:cNvPr id="85" name="Straight Connector 84"/>
          <p:cNvCxnSpPr/>
          <p:nvPr/>
        </p:nvCxnSpPr>
        <p:spPr>
          <a:xfrm>
            <a:off x="7025653" y="7343616"/>
            <a:ext cx="1438788" cy="9684"/>
          </a:xfrm>
          <a:prstGeom prst="line">
            <a:avLst/>
          </a:prstGeom>
        </p:spPr>
        <p:style>
          <a:lnRef idx="1">
            <a:schemeClr val="dk1"/>
          </a:lnRef>
          <a:fillRef idx="0">
            <a:schemeClr val="dk1"/>
          </a:fillRef>
          <a:effectRef idx="0">
            <a:schemeClr val="dk1"/>
          </a:effectRef>
          <a:fontRef idx="minor">
            <a:schemeClr val="tx1"/>
          </a:fontRef>
        </p:style>
      </p:cxnSp>
      <p:cxnSp>
        <p:nvCxnSpPr>
          <p:cNvPr id="88" name="Straight Connector 87"/>
          <p:cNvCxnSpPr/>
          <p:nvPr/>
        </p:nvCxnSpPr>
        <p:spPr>
          <a:xfrm>
            <a:off x="7025653" y="7345546"/>
            <a:ext cx="0" cy="508280"/>
          </a:xfrm>
          <a:prstGeom prst="line">
            <a:avLst/>
          </a:prstGeom>
        </p:spPr>
        <p:style>
          <a:lnRef idx="1">
            <a:schemeClr val="dk1"/>
          </a:lnRef>
          <a:fillRef idx="0">
            <a:schemeClr val="dk1"/>
          </a:fillRef>
          <a:effectRef idx="0">
            <a:schemeClr val="dk1"/>
          </a:effectRef>
          <a:fontRef idx="minor">
            <a:schemeClr val="tx1"/>
          </a:fontRef>
        </p:style>
      </p:cxnSp>
      <p:cxnSp>
        <p:nvCxnSpPr>
          <p:cNvPr id="90" name="Straight Connector 89"/>
          <p:cNvCxnSpPr/>
          <p:nvPr/>
        </p:nvCxnSpPr>
        <p:spPr>
          <a:xfrm>
            <a:off x="8464441" y="7343616"/>
            <a:ext cx="1380208" cy="9684"/>
          </a:xfrm>
          <a:prstGeom prst="line">
            <a:avLst/>
          </a:prstGeom>
        </p:spPr>
        <p:style>
          <a:lnRef idx="1">
            <a:schemeClr val="dk1"/>
          </a:lnRef>
          <a:fillRef idx="0">
            <a:schemeClr val="dk1"/>
          </a:fillRef>
          <a:effectRef idx="0">
            <a:schemeClr val="dk1"/>
          </a:effectRef>
          <a:fontRef idx="minor">
            <a:schemeClr val="tx1"/>
          </a:fontRef>
        </p:style>
      </p:cxnSp>
      <p:cxnSp>
        <p:nvCxnSpPr>
          <p:cNvPr id="93" name="Straight Connector 92"/>
          <p:cNvCxnSpPr>
            <a:endCxn id="51" idx="0"/>
          </p:cNvCxnSpPr>
          <p:nvPr/>
        </p:nvCxnSpPr>
        <p:spPr>
          <a:xfrm>
            <a:off x="9844649" y="7353300"/>
            <a:ext cx="4031" cy="500526"/>
          </a:xfrm>
          <a:prstGeom prst="line">
            <a:avLst/>
          </a:prstGeom>
        </p:spPr>
        <p:style>
          <a:lnRef idx="1">
            <a:schemeClr val="dk1"/>
          </a:lnRef>
          <a:fillRef idx="0">
            <a:schemeClr val="dk1"/>
          </a:fillRef>
          <a:effectRef idx="0">
            <a:schemeClr val="dk1"/>
          </a:effectRef>
          <a:fontRef idx="minor">
            <a:schemeClr val="tx1"/>
          </a:fontRef>
        </p:style>
      </p:cxnSp>
      <p:sp>
        <p:nvSpPr>
          <p:cNvPr id="94" name="Rectangle 93"/>
          <p:cNvSpPr/>
          <p:nvPr/>
        </p:nvSpPr>
        <p:spPr>
          <a:xfrm>
            <a:off x="14616319" y="4489723"/>
            <a:ext cx="2010898" cy="6858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smtClean="0">
                <a:latin typeface="Cambria" panose="02040503050406030204" pitchFamily="18" charset="0"/>
                <a:ea typeface="Cambria" panose="02040503050406030204" pitchFamily="18" charset="0"/>
              </a:rPr>
              <a:t>Tìm Kiếm</a:t>
            </a:r>
            <a:endParaRPr lang="en-US" b="1">
              <a:latin typeface="Cambria" panose="02040503050406030204" pitchFamily="18" charset="0"/>
              <a:ea typeface="Cambria" panose="02040503050406030204" pitchFamily="18" charset="0"/>
            </a:endParaRPr>
          </a:p>
        </p:txBody>
      </p:sp>
      <p:cxnSp>
        <p:nvCxnSpPr>
          <p:cNvPr id="96" name="Straight Connector 95"/>
          <p:cNvCxnSpPr/>
          <p:nvPr/>
        </p:nvCxnSpPr>
        <p:spPr>
          <a:xfrm>
            <a:off x="12801913" y="3791131"/>
            <a:ext cx="2819855" cy="0"/>
          </a:xfrm>
          <a:prstGeom prst="line">
            <a:avLst/>
          </a:prstGeom>
        </p:spPr>
        <p:style>
          <a:lnRef idx="1">
            <a:schemeClr val="dk1"/>
          </a:lnRef>
          <a:fillRef idx="0">
            <a:schemeClr val="dk1"/>
          </a:fillRef>
          <a:effectRef idx="0">
            <a:schemeClr val="dk1"/>
          </a:effectRef>
          <a:fontRef idx="minor">
            <a:schemeClr val="tx1"/>
          </a:fontRef>
        </p:style>
      </p:cxnSp>
      <p:cxnSp>
        <p:nvCxnSpPr>
          <p:cNvPr id="98" name="Straight Connector 97"/>
          <p:cNvCxnSpPr/>
          <p:nvPr/>
        </p:nvCxnSpPr>
        <p:spPr>
          <a:xfrm>
            <a:off x="15621768" y="3791131"/>
            <a:ext cx="0" cy="698592"/>
          </a:xfrm>
          <a:prstGeom prst="line">
            <a:avLst/>
          </a:prstGeom>
        </p:spPr>
        <p:style>
          <a:lnRef idx="1">
            <a:schemeClr val="dk1"/>
          </a:lnRef>
          <a:fillRef idx="0">
            <a:schemeClr val="dk1"/>
          </a:fillRef>
          <a:effectRef idx="0">
            <a:schemeClr val="dk1"/>
          </a:effectRef>
          <a:fontRef idx="minor">
            <a:schemeClr val="tx1"/>
          </a:fontRef>
        </p:style>
      </p:cxnSp>
      <p:sp>
        <p:nvSpPr>
          <p:cNvPr id="52" name="TextBox 7"/>
          <p:cNvSpPr txBox="1"/>
          <p:nvPr/>
        </p:nvSpPr>
        <p:spPr>
          <a:xfrm>
            <a:off x="15324133" y="-26697"/>
            <a:ext cx="5048550" cy="1279196"/>
          </a:xfrm>
          <a:prstGeom prst="rect">
            <a:avLst/>
          </a:prstGeom>
        </p:spPr>
        <p:txBody>
          <a:bodyPr lIns="0" tIns="0" rIns="0" bIns="0" rtlCol="0" anchor="t">
            <a:spAutoFit/>
          </a:bodyPr>
          <a:lstStyle/>
          <a:p>
            <a:pPr>
              <a:lnSpc>
                <a:spcPts val="10515"/>
              </a:lnSpc>
            </a:pPr>
            <a:r>
              <a:rPr lang="en-US" sz="7000">
                <a:latin typeface="Dream Avenue"/>
              </a:rPr>
              <a:t>The </a:t>
            </a:r>
            <a:r>
              <a:rPr lang="en-US" sz="7000" smtClean="0">
                <a:latin typeface="Dream Avenue"/>
              </a:rPr>
              <a:t>Ciu</a:t>
            </a:r>
            <a:endParaRPr lang="en-US" sz="7000">
              <a:latin typeface="Dream Avenue"/>
            </a:endParaRPr>
          </a:p>
        </p:txBody>
      </p:sp>
      <p:sp>
        <p:nvSpPr>
          <p:cNvPr id="57" name="Rectangle 56"/>
          <p:cNvSpPr/>
          <p:nvPr/>
        </p:nvSpPr>
        <p:spPr>
          <a:xfrm>
            <a:off x="69909" y="-407586"/>
            <a:ext cx="11309506" cy="1710661"/>
          </a:xfrm>
          <a:prstGeom prst="rect">
            <a:avLst/>
          </a:prstGeom>
        </p:spPr>
        <p:txBody>
          <a:bodyPr wrap="none">
            <a:spAutoFit/>
          </a:bodyPr>
          <a:lstStyle/>
          <a:p>
            <a:pPr>
              <a:lnSpc>
                <a:spcPct val="150000"/>
              </a:lnSpc>
            </a:pPr>
            <a:r>
              <a:rPr lang="en-US" sz="8000" b="1" smtClean="0">
                <a:solidFill>
                  <a:srgbClr val="FFFFFF"/>
                </a:solidFill>
                <a:latin typeface="Cambria" panose="02040503050406030204" pitchFamily="18" charset="0"/>
                <a:ea typeface="Cambria" panose="02040503050406030204" pitchFamily="18" charset="0"/>
              </a:rPr>
              <a:t>3. PHÂN </a:t>
            </a:r>
            <a:r>
              <a:rPr lang="en-US" sz="8000" b="1">
                <a:solidFill>
                  <a:srgbClr val="FFFFFF"/>
                </a:solidFill>
                <a:latin typeface="Cambria" panose="02040503050406030204" pitchFamily="18" charset="0"/>
                <a:ea typeface="Cambria" panose="02040503050406030204" pitchFamily="18" charset="0"/>
              </a:rPr>
              <a:t>TÍCH THIẾT KẾ</a:t>
            </a:r>
          </a:p>
        </p:txBody>
      </p:sp>
      <p:sp>
        <p:nvSpPr>
          <p:cNvPr id="59" name="TextBox 58"/>
          <p:cNvSpPr txBox="1"/>
          <p:nvPr/>
        </p:nvSpPr>
        <p:spPr>
          <a:xfrm>
            <a:off x="984308" y="1262516"/>
            <a:ext cx="10465015" cy="861774"/>
          </a:xfrm>
          <a:prstGeom prst="rect">
            <a:avLst/>
          </a:prstGeom>
          <a:noFill/>
        </p:spPr>
        <p:txBody>
          <a:bodyPr wrap="square" rtlCol="0">
            <a:spAutoFit/>
          </a:bodyPr>
          <a:lstStyle/>
          <a:p>
            <a:r>
              <a:rPr lang="en-US" sz="5000" b="1" smtClean="0">
                <a:solidFill>
                  <a:srgbClr val="FFFFFF"/>
                </a:solidFill>
                <a:latin typeface="Cambria" panose="02040503050406030204" pitchFamily="18" charset="0"/>
                <a:ea typeface="Cambria" panose="02040503050406030204" pitchFamily="18" charset="0"/>
              </a:rPr>
              <a:t>3.3 SƠ ĐỒ CHỨC NĂNG HỆ THỐNG</a:t>
            </a:r>
            <a:endParaRPr lang="en-US" sz="5000" b="1">
              <a:solidFill>
                <a:srgbClr val="FFFFFF"/>
              </a:solidFill>
              <a:latin typeface="Cambria" panose="02040503050406030204" pitchFamily="18" charset="0"/>
              <a:ea typeface="Cambria" panose="02040503050406030204" pitchFamily="18"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TotalTime>
  <Words>1454</Words>
  <Application>Microsoft Office PowerPoint</Application>
  <PresentationFormat>Custom</PresentationFormat>
  <Paragraphs>177</Paragraphs>
  <Slides>22</Slides>
  <Notes>5</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22</vt:i4>
      </vt:variant>
    </vt:vector>
  </HeadingPairs>
  <TitlesOfParts>
    <vt:vector size="37" baseType="lpstr">
      <vt:lpstr>Inter</vt:lpstr>
      <vt:lpstr>Lato Heavy Bold</vt:lpstr>
      <vt:lpstr>Dream Avenue</vt:lpstr>
      <vt:lpstr>DM Sans</vt:lpstr>
      <vt:lpstr>Montserrat</vt:lpstr>
      <vt:lpstr>Wingdings</vt:lpstr>
      <vt:lpstr>The Seasons Bold</vt:lpstr>
      <vt:lpstr>Calibri</vt:lpstr>
      <vt:lpstr>Arial</vt:lpstr>
      <vt:lpstr>Cambria</vt:lpstr>
      <vt:lpstr>Inter Bold</vt:lpstr>
      <vt:lpstr>ABeeZee</vt:lpstr>
      <vt:lpstr>League Spartan</vt:lpstr>
      <vt:lpstr>TAN Meringue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Cam Vàng Doanh nghiệp Hình học Đơn giản Bản thuyết trình Chân dung Người dùng</dc:title>
  <dc:creator>Hang</dc:creator>
  <cp:lastModifiedBy>FPTSHOP</cp:lastModifiedBy>
  <cp:revision>26</cp:revision>
  <dcterms:created xsi:type="dcterms:W3CDTF">2006-08-16T00:00:00Z</dcterms:created>
  <dcterms:modified xsi:type="dcterms:W3CDTF">2023-12-04T22:59:43Z</dcterms:modified>
  <dc:identifier>DAFwmC949gg</dc:identifier>
</cp:coreProperties>
</file>